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handoutMasterIdLst>
    <p:handoutMasterId r:id="rId26"/>
  </p:handoutMasterIdLst>
  <p:sldIdLst>
    <p:sldId id="257" r:id="rId2"/>
    <p:sldId id="283" r:id="rId3"/>
    <p:sldId id="318" r:id="rId4"/>
    <p:sldId id="287" r:id="rId5"/>
    <p:sldId id="258" r:id="rId6"/>
    <p:sldId id="259" r:id="rId7"/>
    <p:sldId id="320" r:id="rId8"/>
    <p:sldId id="316" r:id="rId9"/>
    <p:sldId id="300" r:id="rId10"/>
    <p:sldId id="303" r:id="rId11"/>
    <p:sldId id="269" r:id="rId12"/>
    <p:sldId id="304" r:id="rId13"/>
    <p:sldId id="321" r:id="rId14"/>
    <p:sldId id="322" r:id="rId15"/>
    <p:sldId id="323" r:id="rId16"/>
    <p:sldId id="324" r:id="rId17"/>
    <p:sldId id="325" r:id="rId18"/>
    <p:sldId id="294" r:id="rId19"/>
    <p:sldId id="326" r:id="rId20"/>
    <p:sldId id="327" r:id="rId21"/>
    <p:sldId id="328" r:id="rId22"/>
    <p:sldId id="309" r:id="rId23"/>
    <p:sldId id="280" r:id="rId24"/>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
      <p:font typeface="Wingdings 2" panose="05020102010507070707" pitchFamily="18" charset="2"/>
      <p:regular r:id="rId31"/>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4FC1C"/>
    <a:srgbClr val="3366CC"/>
    <a:srgbClr val="663300"/>
    <a:srgbClr val="5989F5"/>
    <a:srgbClr val="6699FF"/>
    <a:srgbClr val="66FF33"/>
    <a:srgbClr val="FF35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83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C4F3688-D66D-4B5F-840E-871CCE1BFD77}" type="datetimeFigureOut">
              <a:rPr lang="en-US"/>
              <a:pPr>
                <a:defRPr/>
              </a:pPr>
              <a:t>12/14/2017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3A51849-7C3E-488A-BA63-7910A5FDC5D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F790992-CE3C-45F7-8E72-4FA24F6E5E23}" type="datetimeFigureOut">
              <a:rPr lang="en-US"/>
              <a:pPr>
                <a:defRPr/>
              </a:pPr>
              <a:t>12/14/2017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9E36170-DE1D-471F-B614-774B6FCF0A4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74BA9A-A27E-4815-BA36-B6330E99EB14}"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D3622F-7A14-4640-ACA1-3413591AB3B1}"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839148-FCCF-4B66-A0F1-7C195CAD13B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512FA7-FCCF-4E01-A1E4-A1C3ECFA313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495E70-9E89-4489-BF07-9A4F7AA67FF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4BBF24-0D74-48A7-A9FC-4F04B464F70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C9B5C7-9300-4F7F-9E6F-823EA1231F4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926FE48-763B-4CFA-A24F-914AD76C175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9C538F-5749-46A9-8118-BC91E2F29FE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371B4AE-8D5E-46C4-A7A1-9E67AA77701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B28ABB-72DC-42A6-8FEE-213A433EFF83}"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61AA0D-D771-48D4-B468-7D23F2DCF9C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2D959EE-CE67-47F8-975F-DCF8533703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6A3A66-DF31-49CC-B436-94CC984D42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4" y="-1"/>
            <a:ext cx="9153124" cy="6864843"/>
          </a:xfrm>
          <a:prstGeom prst="rect">
            <a:avLst/>
          </a:prstGeom>
        </p:spPr>
      </p:pic>
      <p:sp>
        <p:nvSpPr>
          <p:cNvPr id="6" name="TextBox 5">
            <a:extLst>
              <a:ext uri="{FF2B5EF4-FFF2-40B4-BE49-F238E27FC236}">
                <a16:creationId xmlns:a16="http://schemas.microsoft.com/office/drawing/2014/main" id="{877E43E3-B9B6-4D3E-85E3-1B908D575B3E}"/>
              </a:ext>
            </a:extLst>
          </p:cNvPr>
          <p:cNvSpPr txBox="1"/>
          <p:nvPr/>
        </p:nvSpPr>
        <p:spPr>
          <a:xfrm>
            <a:off x="4724400" y="533400"/>
            <a:ext cx="3657600" cy="646331"/>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Hebrews 10.24-25</a:t>
            </a:r>
          </a:p>
        </p:txBody>
      </p:sp>
    </p:spTree>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435BBFD6-E207-4375-8A48-2F2D46441F57}"/>
              </a:ext>
            </a:extLst>
          </p:cNvPr>
          <p:cNvSpPr txBox="1">
            <a:spLocks noChangeArrowheads="1"/>
          </p:cNvSpPr>
          <p:nvPr/>
        </p:nvSpPr>
        <p:spPr bwMode="auto">
          <a:xfrm>
            <a:off x="0" y="0"/>
            <a:ext cx="9144000" cy="1754326"/>
          </a:xfrm>
          <a:prstGeom prst="rect">
            <a:avLst/>
          </a:prstGeom>
          <a:noFill/>
          <a:ln w="9525">
            <a:noFill/>
            <a:miter lim="800000"/>
            <a:headEnd/>
            <a:tailEnd/>
          </a:ln>
        </p:spPr>
        <p:txBody>
          <a:bodyPr wrap="square">
            <a:spAutoFit/>
          </a:bodyPr>
          <a:lstStyle/>
          <a:p>
            <a:pPr>
              <a:spcBef>
                <a:spcPct val="50000"/>
              </a:spcBef>
            </a:pPr>
            <a:r>
              <a:rPr lang="en-US" sz="3600" dirty="0">
                <a:solidFill>
                  <a:schemeClr val="bg1"/>
                </a:solidFill>
                <a:latin typeface="Calibri" panose="020F0502020204030204" pitchFamily="34" charset="0"/>
                <a:cs typeface="Calibri" panose="020F0502020204030204" pitchFamily="34" charset="0"/>
              </a:rPr>
              <a:t>Hebrews 10.24 ESV </a:t>
            </a:r>
          </a:p>
          <a:p>
            <a:pPr>
              <a:spcBef>
                <a:spcPts val="0"/>
              </a:spcBef>
            </a:pPr>
            <a:r>
              <a:rPr lang="en-US" sz="3600" dirty="0">
                <a:solidFill>
                  <a:schemeClr val="bg1"/>
                </a:solidFill>
                <a:latin typeface="Calibri" panose="020F0502020204030204" pitchFamily="34" charset="0"/>
                <a:cs typeface="Calibri" panose="020F0502020204030204" pitchFamily="34" charset="0"/>
              </a:rPr>
              <a:t>And let us </a:t>
            </a:r>
            <a:r>
              <a:rPr lang="en-US" sz="3600" b="1" u="sng" dirty="0">
                <a:solidFill>
                  <a:srgbClr val="FFFF00"/>
                </a:solidFill>
                <a:latin typeface="Calibri" panose="020F0502020204030204" pitchFamily="34" charset="0"/>
                <a:cs typeface="Calibri" panose="020F0502020204030204" pitchFamily="34" charset="0"/>
              </a:rPr>
              <a:t>consider</a:t>
            </a:r>
            <a:r>
              <a:rPr lang="en-US" sz="3600" dirty="0">
                <a:solidFill>
                  <a:schemeClr val="bg1"/>
                </a:solidFill>
                <a:latin typeface="Calibri" panose="020F0502020204030204" pitchFamily="34" charset="0"/>
                <a:cs typeface="Calibri" panose="020F0502020204030204" pitchFamily="34" charset="0"/>
              </a:rPr>
              <a:t> how to stir up one another to love and good works…</a:t>
            </a:r>
          </a:p>
        </p:txBody>
      </p:sp>
      <p:pic>
        <p:nvPicPr>
          <p:cNvPr id="5" name="Picture 4">
            <a:extLst>
              <a:ext uri="{FF2B5EF4-FFF2-40B4-BE49-F238E27FC236}">
                <a16:creationId xmlns:a16="http://schemas.microsoft.com/office/drawing/2014/main" id="{0D407D9B-31EA-430A-A8A4-FE9D35529497}"/>
              </a:ext>
            </a:extLst>
          </p:cNvPr>
          <p:cNvPicPr>
            <a:picLocks noChangeAspect="1"/>
          </p:cNvPicPr>
          <p:nvPr/>
        </p:nvPicPr>
        <p:blipFill rotWithShape="1">
          <a:blip r:embed="rId2">
            <a:extLst>
              <a:ext uri="{28A0092B-C50C-407E-A947-70E740481C1C}">
                <a14:useLocalDpi xmlns:a14="http://schemas.microsoft.com/office/drawing/2010/main" val="0"/>
              </a:ext>
            </a:extLst>
          </a:blip>
          <a:srcRect l="50499" t="20096" r="15230"/>
          <a:stretch/>
        </p:blipFill>
        <p:spPr>
          <a:xfrm>
            <a:off x="6324653" y="1371600"/>
            <a:ext cx="2837842" cy="4414421"/>
          </a:xfrm>
          <a:prstGeom prst="rect">
            <a:avLst/>
          </a:prstGeom>
        </p:spPr>
      </p:pic>
      <p:sp>
        <p:nvSpPr>
          <p:cNvPr id="6" name="TextBox 5">
            <a:extLst>
              <a:ext uri="{FF2B5EF4-FFF2-40B4-BE49-F238E27FC236}">
                <a16:creationId xmlns:a16="http://schemas.microsoft.com/office/drawing/2014/main" id="{68528F5E-3231-4527-9576-CB550A891C97}"/>
              </a:ext>
            </a:extLst>
          </p:cNvPr>
          <p:cNvSpPr txBox="1"/>
          <p:nvPr/>
        </p:nvSpPr>
        <p:spPr>
          <a:xfrm>
            <a:off x="0" y="2438400"/>
            <a:ext cx="6248400" cy="3693319"/>
          </a:xfrm>
          <a:prstGeom prst="rect">
            <a:avLst/>
          </a:prstGeom>
          <a:noFill/>
        </p:spPr>
        <p:txBody>
          <a:bodyPr wrap="square" rtlCol="0">
            <a:spAutoFit/>
          </a:bodyPr>
          <a:lstStyle/>
          <a:p>
            <a:pPr>
              <a:spcBef>
                <a:spcPts val="0"/>
              </a:spcBef>
            </a:pPr>
            <a:r>
              <a:rPr lang="en-US" sz="3600" dirty="0">
                <a:solidFill>
                  <a:schemeClr val="bg1"/>
                </a:solidFill>
                <a:latin typeface="Calibri" panose="020F0502020204030204" pitchFamily="34" charset="0"/>
                <a:cs typeface="Calibri" panose="020F0502020204030204" pitchFamily="34" charset="0"/>
              </a:rPr>
              <a:t>Hebrews 10.24 [interpreted]</a:t>
            </a:r>
          </a:p>
          <a:p>
            <a:pPr>
              <a:spcBef>
                <a:spcPts val="0"/>
              </a:spcBef>
            </a:pPr>
            <a:r>
              <a:rPr lang="en-US" sz="3600" dirty="0">
                <a:solidFill>
                  <a:schemeClr val="bg1"/>
                </a:solidFill>
                <a:latin typeface="Calibri" panose="020F0502020204030204" pitchFamily="34" charset="0"/>
                <a:cs typeface="Calibri" panose="020F0502020204030204" pitchFamily="34" charset="0"/>
              </a:rPr>
              <a:t>Let us think of ways to provoke one another into amazing, </a:t>
            </a:r>
          </a:p>
          <a:p>
            <a:pPr>
              <a:spcBef>
                <a:spcPts val="0"/>
              </a:spcBef>
            </a:pPr>
            <a:r>
              <a:rPr lang="en-US" sz="3600" dirty="0">
                <a:solidFill>
                  <a:schemeClr val="bg1"/>
                </a:solidFill>
                <a:latin typeface="Calibri" panose="020F0502020204030204" pitchFamily="34" charset="0"/>
                <a:cs typeface="Calibri" panose="020F0502020204030204" pitchFamily="34" charset="0"/>
              </a:rPr>
              <a:t>God-driven, God-revealing, </a:t>
            </a:r>
          </a:p>
          <a:p>
            <a:pPr>
              <a:spcBef>
                <a:spcPts val="0"/>
              </a:spcBef>
            </a:pPr>
            <a:r>
              <a:rPr lang="en-US" sz="3600" dirty="0">
                <a:solidFill>
                  <a:schemeClr val="bg1"/>
                </a:solidFill>
                <a:latin typeface="Calibri" panose="020F0502020204030204" pitchFamily="34" charset="0"/>
                <a:cs typeface="Calibri" panose="020F0502020204030204" pitchFamily="34" charset="0"/>
              </a:rPr>
              <a:t>good works of sacrificial and unconditional love!</a:t>
            </a:r>
          </a:p>
          <a:p>
            <a:endParaRPr lang="en-US" dirty="0"/>
          </a:p>
        </p:txBody>
      </p:sp>
      <p:sp>
        <p:nvSpPr>
          <p:cNvPr id="7" name="TextBox 6">
            <a:extLst>
              <a:ext uri="{FF2B5EF4-FFF2-40B4-BE49-F238E27FC236}">
                <a16:creationId xmlns:a16="http://schemas.microsoft.com/office/drawing/2014/main" id="{170C7B93-55F7-4850-922F-32794BDC0F92}"/>
              </a:ext>
            </a:extLst>
          </p:cNvPr>
          <p:cNvSpPr txBox="1"/>
          <p:nvPr/>
        </p:nvSpPr>
        <p:spPr>
          <a:xfrm>
            <a:off x="6324653" y="5786021"/>
            <a:ext cx="2819347" cy="400110"/>
          </a:xfrm>
          <a:prstGeom prst="rect">
            <a:avLst/>
          </a:prstGeom>
          <a:noFill/>
        </p:spPr>
        <p:txBody>
          <a:bodyPr wrap="square" rtlCol="0">
            <a:spAutoFit/>
          </a:bodyPr>
          <a:lstStyle/>
          <a:p>
            <a:pPr algn="r"/>
            <a:r>
              <a:rPr lang="en-US" sz="2000" dirty="0">
                <a:solidFill>
                  <a:schemeClr val="bg1"/>
                </a:solidFill>
                <a:latin typeface="Calibri" panose="020F0502020204030204" pitchFamily="34" charset="0"/>
                <a:cs typeface="Calibri" panose="020F0502020204030204" pitchFamily="34" charset="0"/>
              </a:rPr>
              <a:t>image from freepik.com</a:t>
            </a:r>
          </a:p>
        </p:txBody>
      </p:sp>
    </p:spTree>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930" y="0"/>
            <a:ext cx="9141069" cy="1754326"/>
          </a:xfrm>
          <a:prstGeom prst="rect">
            <a:avLst/>
          </a:prstGeom>
          <a:noFill/>
          <a:ln w="9525">
            <a:noFill/>
            <a:miter lim="800000"/>
            <a:headEnd/>
            <a:tailEnd/>
          </a:ln>
        </p:spPr>
        <p:txBody>
          <a:bodyPr wrap="square">
            <a:spAutoFit/>
          </a:bodyPr>
          <a:lstStyle/>
          <a:p>
            <a:pPr>
              <a:spcBef>
                <a:spcPct val="50000"/>
              </a:spcBef>
            </a:pPr>
            <a:r>
              <a:rPr lang="en-US" sz="3600" dirty="0">
                <a:solidFill>
                  <a:schemeClr val="bg1"/>
                </a:solidFill>
                <a:latin typeface="Calibri" panose="020F0502020204030204" pitchFamily="34" charset="0"/>
                <a:cs typeface="Calibri" panose="020F0502020204030204" pitchFamily="34" charset="0"/>
              </a:rPr>
              <a:t>Hebrews 10.25 ESV</a:t>
            </a:r>
          </a:p>
          <a:p>
            <a:pPr>
              <a:spcBef>
                <a:spcPts val="0"/>
              </a:spcBef>
            </a:pPr>
            <a:r>
              <a:rPr lang="en-US" sz="3600" dirty="0">
                <a:solidFill>
                  <a:schemeClr val="bg1"/>
                </a:solidFill>
                <a:latin typeface="Calibri" panose="020F0502020204030204" pitchFamily="34" charset="0"/>
                <a:cs typeface="Calibri" panose="020F0502020204030204" pitchFamily="34" charset="0"/>
              </a:rPr>
              <a:t>…not neglecting to </a:t>
            </a:r>
            <a:r>
              <a:rPr lang="en-US" sz="3600" b="1" u="sng" dirty="0">
                <a:solidFill>
                  <a:srgbClr val="FFFF00"/>
                </a:solidFill>
                <a:latin typeface="Calibri" panose="020F0502020204030204" pitchFamily="34" charset="0"/>
                <a:cs typeface="Calibri" panose="020F0502020204030204" pitchFamily="34" charset="0"/>
              </a:rPr>
              <a:t>meet together</a:t>
            </a:r>
            <a:r>
              <a:rPr lang="en-US" sz="3600" dirty="0">
                <a:solidFill>
                  <a:schemeClr val="bg1"/>
                </a:solidFill>
                <a:latin typeface="Calibri" panose="020F0502020204030204" pitchFamily="34" charset="0"/>
                <a:cs typeface="Calibri" panose="020F0502020204030204" pitchFamily="34" charset="0"/>
              </a:rPr>
              <a:t>, as is the habit of some…</a:t>
            </a:r>
          </a:p>
        </p:txBody>
      </p:sp>
      <p:sp>
        <p:nvSpPr>
          <p:cNvPr id="5" name="Text Box 3"/>
          <p:cNvSpPr txBox="1">
            <a:spLocks noChangeArrowheads="1"/>
          </p:cNvSpPr>
          <p:nvPr/>
        </p:nvSpPr>
        <p:spPr bwMode="auto">
          <a:xfrm>
            <a:off x="2133599" y="2515419"/>
            <a:ext cx="7022123" cy="3785652"/>
          </a:xfrm>
          <a:prstGeom prst="rect">
            <a:avLst/>
          </a:prstGeom>
          <a:noFill/>
          <a:ln w="9525">
            <a:noFill/>
            <a:miter lim="800000"/>
            <a:headEnd/>
            <a:tailEnd/>
          </a:ln>
          <a:effectLst/>
        </p:spPr>
        <p:txBody>
          <a:bodyPr wrap="square">
            <a:spAutoFit/>
          </a:bodyPr>
          <a:lstStyle/>
          <a:p>
            <a:pPr>
              <a:spcBef>
                <a:spcPct val="50000"/>
              </a:spcBef>
              <a:defRPr/>
            </a:pPr>
            <a:r>
              <a:rPr lang="en-US" sz="3600" b="1" dirty="0">
                <a:solidFill>
                  <a:srgbClr val="FFFF00"/>
                </a:solidFill>
                <a:latin typeface="Calibri" panose="020F0502020204030204" pitchFamily="34" charset="0"/>
                <a:cs typeface="Calibri" panose="020F0502020204030204" pitchFamily="34" charset="0"/>
              </a:rPr>
              <a:t>Christian fellowship</a:t>
            </a:r>
            <a:r>
              <a:rPr lang="en-US" sz="3600" dirty="0">
                <a:solidFill>
                  <a:schemeClr val="bg1"/>
                </a:solidFill>
                <a:latin typeface="Calibri" panose="020F0502020204030204" pitchFamily="34" charset="0"/>
                <a:cs typeface="Calibri" panose="020F0502020204030204" pitchFamily="34" charset="0"/>
              </a:rPr>
              <a:t>...</a:t>
            </a:r>
          </a:p>
          <a:p>
            <a:pPr>
              <a:spcBef>
                <a:spcPts val="1800"/>
              </a:spcBef>
              <a:buFont typeface="Arial" charset="0"/>
              <a:buChar char="†"/>
              <a:defRPr/>
            </a:pPr>
            <a:r>
              <a:rPr lang="en-US" sz="3600" dirty="0">
                <a:solidFill>
                  <a:schemeClr val="bg1"/>
                </a:solidFill>
                <a:latin typeface="Calibri" panose="020F0502020204030204" pitchFamily="34" charset="0"/>
                <a:cs typeface="Calibri" panose="020F0502020204030204" pitchFamily="34" charset="0"/>
              </a:rPr>
              <a:t> is necessary for obedience</a:t>
            </a:r>
          </a:p>
          <a:p>
            <a:pPr>
              <a:spcBef>
                <a:spcPts val="1800"/>
              </a:spcBef>
              <a:buFont typeface="Arial" charset="0"/>
              <a:buChar char="†"/>
              <a:defRPr/>
            </a:pPr>
            <a:r>
              <a:rPr lang="en-US" sz="3600" dirty="0">
                <a:solidFill>
                  <a:schemeClr val="bg1"/>
                </a:solidFill>
                <a:latin typeface="Calibri" panose="020F0502020204030204" pitchFamily="34" charset="0"/>
                <a:cs typeface="Calibri" panose="020F0502020204030204" pitchFamily="34" charset="0"/>
              </a:rPr>
              <a:t> is necessary for health</a:t>
            </a:r>
          </a:p>
          <a:p>
            <a:pPr>
              <a:spcBef>
                <a:spcPts val="1800"/>
              </a:spcBef>
              <a:buFont typeface="Arial" charset="0"/>
              <a:buChar char="†"/>
              <a:defRPr/>
            </a:pPr>
            <a:r>
              <a:rPr lang="en-US" sz="3600" dirty="0">
                <a:solidFill>
                  <a:schemeClr val="bg1"/>
                </a:solidFill>
                <a:latin typeface="Calibri" panose="020F0502020204030204" pitchFamily="34" charset="0"/>
                <a:cs typeface="Calibri" panose="020F0502020204030204" pitchFamily="34" charset="0"/>
              </a:rPr>
              <a:t> facilitates outreach</a:t>
            </a:r>
          </a:p>
          <a:p>
            <a:pPr>
              <a:spcBef>
                <a:spcPts val="1800"/>
              </a:spcBef>
              <a:buFont typeface="Arial" charset="0"/>
              <a:buChar char="†"/>
              <a:defRPr/>
            </a:pPr>
            <a:r>
              <a:rPr lang="en-US" sz="3600" dirty="0">
                <a:solidFill>
                  <a:schemeClr val="bg1"/>
                </a:solidFill>
                <a:latin typeface="Calibri" panose="020F0502020204030204" pitchFamily="34" charset="0"/>
                <a:cs typeface="Calibri" panose="020F0502020204030204" pitchFamily="34" charset="0"/>
              </a:rPr>
              <a:t> facilitates spiritual growth</a:t>
            </a:r>
          </a:p>
        </p:txBody>
      </p:sp>
      <p:cxnSp>
        <p:nvCxnSpPr>
          <p:cNvPr id="7" name="Straight Arrow Connector 6"/>
          <p:cNvCxnSpPr>
            <a:cxnSpLocks/>
          </p:cNvCxnSpPr>
          <p:nvPr/>
        </p:nvCxnSpPr>
        <p:spPr>
          <a:xfrm>
            <a:off x="4953000" y="1372419"/>
            <a:ext cx="0" cy="1143000"/>
          </a:xfrm>
          <a:prstGeom prst="straightConnector1">
            <a:avLst/>
          </a:prstGeom>
          <a:ln w="50800">
            <a:solidFill>
              <a:srgbClr val="FFFF00"/>
            </a:solidFill>
            <a:tailEnd type="triangle" w="med" len="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5"/>
          <p:cNvSpPr txBox="1">
            <a:spLocks noChangeArrowheads="1"/>
          </p:cNvSpPr>
          <p:nvPr/>
        </p:nvSpPr>
        <p:spPr bwMode="auto">
          <a:xfrm>
            <a:off x="1600200" y="2743200"/>
            <a:ext cx="7543800" cy="2000548"/>
          </a:xfrm>
          <a:prstGeom prst="rect">
            <a:avLst/>
          </a:prstGeom>
          <a:noFill/>
          <a:ln w="9525">
            <a:noFill/>
            <a:miter lim="800000"/>
            <a:headEnd/>
            <a:tailEnd/>
          </a:ln>
        </p:spPr>
        <p:txBody>
          <a:bodyPr wrap="square">
            <a:spAutoFit/>
          </a:bodyPr>
          <a:lstStyle/>
          <a:p>
            <a:r>
              <a:rPr lang="el-GR" sz="3600" b="1" dirty="0">
                <a:solidFill>
                  <a:srgbClr val="FFFF00"/>
                </a:solidFill>
                <a:latin typeface="Times New Roman" pitchFamily="18" charset="0"/>
                <a:cs typeface="Times New Roman" pitchFamily="18" charset="0"/>
              </a:rPr>
              <a:t>παρακαλέω</a:t>
            </a:r>
            <a:r>
              <a:rPr lang="en-US" sz="3600" b="1" dirty="0"/>
              <a:t>  </a:t>
            </a:r>
            <a:r>
              <a:rPr lang="en-US" sz="3600" dirty="0">
                <a:solidFill>
                  <a:schemeClr val="bg1"/>
                </a:solidFill>
                <a:latin typeface="Calibri" panose="020F0502020204030204" pitchFamily="34" charset="0"/>
                <a:cs typeface="Calibri" panose="020F0502020204030204" pitchFamily="34" charset="0"/>
              </a:rPr>
              <a:t>[</a:t>
            </a:r>
            <a:r>
              <a:rPr lang="en-US" sz="3600" dirty="0" err="1">
                <a:solidFill>
                  <a:schemeClr val="bg1"/>
                </a:solidFill>
                <a:latin typeface="Calibri" panose="020F0502020204030204" pitchFamily="34" charset="0"/>
                <a:cs typeface="Calibri" panose="020F0502020204030204" pitchFamily="34" charset="0"/>
              </a:rPr>
              <a:t>pah</a:t>
            </a:r>
            <a:r>
              <a:rPr lang="en-US" sz="3600" dirty="0">
                <a:solidFill>
                  <a:schemeClr val="bg1"/>
                </a:solidFill>
                <a:latin typeface="Calibri" panose="020F0502020204030204" pitchFamily="34" charset="0"/>
                <a:cs typeface="Calibri" panose="020F0502020204030204" pitchFamily="34" charset="0"/>
              </a:rPr>
              <a:t>-rah-</a:t>
            </a:r>
            <a:r>
              <a:rPr lang="en-US" sz="3600" dirty="0" err="1">
                <a:solidFill>
                  <a:schemeClr val="bg1"/>
                </a:solidFill>
                <a:latin typeface="Calibri" panose="020F0502020204030204" pitchFamily="34" charset="0"/>
                <a:cs typeface="Calibri" panose="020F0502020204030204" pitchFamily="34" charset="0"/>
              </a:rPr>
              <a:t>kah</a:t>
            </a:r>
            <a:r>
              <a:rPr lang="en-US" sz="3600" dirty="0">
                <a:solidFill>
                  <a:schemeClr val="bg1"/>
                </a:solidFill>
                <a:latin typeface="Calibri" panose="020F0502020204030204" pitchFamily="34" charset="0"/>
                <a:cs typeface="Calibri" panose="020F0502020204030204" pitchFamily="34" charset="0"/>
              </a:rPr>
              <a:t>-LEH-oh]</a:t>
            </a:r>
          </a:p>
          <a:p>
            <a:r>
              <a:rPr lang="en-US" sz="3600" dirty="0">
                <a:solidFill>
                  <a:schemeClr val="bg1"/>
                </a:solidFill>
                <a:latin typeface="Calibri" panose="020F0502020204030204" pitchFamily="34" charset="0"/>
                <a:cs typeface="Calibri" panose="020F0502020204030204" pitchFamily="34" charset="0"/>
              </a:rPr>
              <a:t>= encourage, call to, exhort, request, comfort, be friendly to. . .</a:t>
            </a:r>
          </a:p>
          <a:p>
            <a:endParaRPr lang="en-US" sz="1600" dirty="0">
              <a:solidFill>
                <a:schemeClr val="bg1"/>
              </a:solidFill>
            </a:endParaRPr>
          </a:p>
        </p:txBody>
      </p:sp>
      <p:cxnSp>
        <p:nvCxnSpPr>
          <p:cNvPr id="13" name="Straight Arrow Connector 12"/>
          <p:cNvCxnSpPr>
            <a:cxnSpLocks/>
          </p:cNvCxnSpPr>
          <p:nvPr/>
        </p:nvCxnSpPr>
        <p:spPr>
          <a:xfrm flipH="1">
            <a:off x="3581400" y="1981200"/>
            <a:ext cx="381000" cy="685800"/>
          </a:xfrm>
          <a:prstGeom prst="straightConnector1">
            <a:avLst/>
          </a:prstGeom>
          <a:ln w="50800">
            <a:solidFill>
              <a:srgbClr val="FFFF00"/>
            </a:solidFill>
            <a:tailEnd type="triangle" w="med" len="lg"/>
          </a:ln>
        </p:spPr>
        <p:style>
          <a:lnRef idx="1">
            <a:schemeClr val="accent1"/>
          </a:lnRef>
          <a:fillRef idx="0">
            <a:schemeClr val="accent1"/>
          </a:fillRef>
          <a:effectRef idx="0">
            <a:schemeClr val="accent1"/>
          </a:effectRef>
          <a:fontRef idx="minor">
            <a:schemeClr val="tx1"/>
          </a:fontRef>
        </p:style>
      </p:cxnSp>
      <p:sp>
        <p:nvSpPr>
          <p:cNvPr id="5" name="Text Box 2">
            <a:extLst>
              <a:ext uri="{FF2B5EF4-FFF2-40B4-BE49-F238E27FC236}">
                <a16:creationId xmlns:a16="http://schemas.microsoft.com/office/drawing/2014/main" id="{FA64E808-DF0A-437D-AAE6-AD0620E22164}"/>
              </a:ext>
            </a:extLst>
          </p:cNvPr>
          <p:cNvSpPr txBox="1">
            <a:spLocks noChangeArrowheads="1"/>
          </p:cNvSpPr>
          <p:nvPr/>
        </p:nvSpPr>
        <p:spPr bwMode="auto">
          <a:xfrm>
            <a:off x="2930" y="0"/>
            <a:ext cx="9141069" cy="1754326"/>
          </a:xfrm>
          <a:prstGeom prst="rect">
            <a:avLst/>
          </a:prstGeom>
          <a:noFill/>
          <a:ln w="9525">
            <a:noFill/>
            <a:miter lim="800000"/>
            <a:headEnd/>
            <a:tailEnd/>
          </a:ln>
        </p:spPr>
        <p:txBody>
          <a:bodyPr wrap="square">
            <a:spAutoFit/>
          </a:bodyPr>
          <a:lstStyle/>
          <a:p>
            <a:pPr>
              <a:spcBef>
                <a:spcPct val="50000"/>
              </a:spcBef>
            </a:pPr>
            <a:r>
              <a:rPr lang="en-US" sz="3600" dirty="0">
                <a:solidFill>
                  <a:schemeClr val="bg1"/>
                </a:solidFill>
                <a:latin typeface="Calibri" panose="020F0502020204030204" pitchFamily="34" charset="0"/>
                <a:cs typeface="Calibri" panose="020F0502020204030204" pitchFamily="34" charset="0"/>
              </a:rPr>
              <a:t>Hebrews 10.25 ESV</a:t>
            </a:r>
          </a:p>
          <a:p>
            <a:pPr>
              <a:spcBef>
                <a:spcPts val="0"/>
              </a:spcBef>
            </a:pPr>
            <a:r>
              <a:rPr lang="en-US" sz="3600" dirty="0">
                <a:solidFill>
                  <a:schemeClr val="bg1"/>
                </a:solidFill>
                <a:latin typeface="Calibri" panose="020F0502020204030204" pitchFamily="34" charset="0"/>
                <a:cs typeface="Calibri" panose="020F0502020204030204" pitchFamily="34" charset="0"/>
              </a:rPr>
              <a:t>…not neglecting to meet together, as is the habit of some, but </a:t>
            </a:r>
            <a:r>
              <a:rPr lang="en-US" sz="3600" b="1" u="sng" dirty="0">
                <a:solidFill>
                  <a:srgbClr val="FFFF00"/>
                </a:solidFill>
                <a:latin typeface="Calibri" panose="020F0502020204030204" pitchFamily="34" charset="0"/>
                <a:cs typeface="Calibri" panose="020F0502020204030204" pitchFamily="34" charset="0"/>
              </a:rPr>
              <a:t>encouraging</a:t>
            </a:r>
            <a:r>
              <a:rPr lang="en-US" sz="3600" dirty="0">
                <a:solidFill>
                  <a:schemeClr val="bg1"/>
                </a:solidFill>
                <a:latin typeface="Calibri" panose="020F0502020204030204" pitchFamily="34" charset="0"/>
                <a:cs typeface="Calibri" panose="020F0502020204030204" pitchFamily="34" charset="0"/>
              </a:rPr>
              <a:t> one another…</a:t>
            </a:r>
          </a:p>
        </p:txBody>
      </p:sp>
      <p:sp>
        <p:nvSpPr>
          <p:cNvPr id="2" name="Rectangle: Rounded Corners 1">
            <a:extLst>
              <a:ext uri="{FF2B5EF4-FFF2-40B4-BE49-F238E27FC236}">
                <a16:creationId xmlns:a16="http://schemas.microsoft.com/office/drawing/2014/main" id="{8C0DFD03-23E7-4502-A988-674F6FB4DAD3}"/>
              </a:ext>
            </a:extLst>
          </p:cNvPr>
          <p:cNvSpPr/>
          <p:nvPr/>
        </p:nvSpPr>
        <p:spPr>
          <a:xfrm>
            <a:off x="2819400" y="1143000"/>
            <a:ext cx="762000" cy="5334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5"/>
          <p:cNvSpPr txBox="1">
            <a:spLocks noChangeArrowheads="1"/>
          </p:cNvSpPr>
          <p:nvPr/>
        </p:nvSpPr>
        <p:spPr bwMode="auto">
          <a:xfrm>
            <a:off x="1600200" y="2743200"/>
            <a:ext cx="7543800" cy="3662541"/>
          </a:xfrm>
          <a:prstGeom prst="rect">
            <a:avLst/>
          </a:prstGeom>
          <a:noFill/>
          <a:ln w="9525">
            <a:noFill/>
            <a:miter lim="800000"/>
            <a:headEnd/>
            <a:tailEnd/>
          </a:ln>
        </p:spPr>
        <p:txBody>
          <a:bodyPr wrap="square">
            <a:spAutoFit/>
          </a:bodyPr>
          <a:lstStyle/>
          <a:p>
            <a:r>
              <a:rPr lang="el-GR" sz="3600" b="1" dirty="0">
                <a:solidFill>
                  <a:srgbClr val="FFFF00"/>
                </a:solidFill>
                <a:latin typeface="Times New Roman" pitchFamily="18" charset="0"/>
                <a:cs typeface="Times New Roman" pitchFamily="18" charset="0"/>
              </a:rPr>
              <a:t>παρακαλέω</a:t>
            </a:r>
            <a:r>
              <a:rPr lang="en-US" sz="3600" b="1" dirty="0"/>
              <a:t>  </a:t>
            </a:r>
            <a:r>
              <a:rPr lang="en-US" sz="3600" dirty="0">
                <a:solidFill>
                  <a:schemeClr val="bg1"/>
                </a:solidFill>
                <a:latin typeface="Calibri" panose="020F0502020204030204" pitchFamily="34" charset="0"/>
                <a:cs typeface="Calibri" panose="020F0502020204030204" pitchFamily="34" charset="0"/>
              </a:rPr>
              <a:t>[</a:t>
            </a:r>
            <a:r>
              <a:rPr lang="en-US" sz="3600" dirty="0" err="1">
                <a:solidFill>
                  <a:schemeClr val="bg1"/>
                </a:solidFill>
                <a:latin typeface="Calibri" panose="020F0502020204030204" pitchFamily="34" charset="0"/>
                <a:cs typeface="Calibri" panose="020F0502020204030204" pitchFamily="34" charset="0"/>
              </a:rPr>
              <a:t>pah</a:t>
            </a:r>
            <a:r>
              <a:rPr lang="en-US" sz="3600" dirty="0">
                <a:solidFill>
                  <a:schemeClr val="bg1"/>
                </a:solidFill>
                <a:latin typeface="Calibri" panose="020F0502020204030204" pitchFamily="34" charset="0"/>
                <a:cs typeface="Calibri" panose="020F0502020204030204" pitchFamily="34" charset="0"/>
              </a:rPr>
              <a:t>-rah-</a:t>
            </a:r>
            <a:r>
              <a:rPr lang="en-US" sz="3600" dirty="0" err="1">
                <a:solidFill>
                  <a:schemeClr val="bg1"/>
                </a:solidFill>
                <a:latin typeface="Calibri" panose="020F0502020204030204" pitchFamily="34" charset="0"/>
                <a:cs typeface="Calibri" panose="020F0502020204030204" pitchFamily="34" charset="0"/>
              </a:rPr>
              <a:t>kah</a:t>
            </a:r>
            <a:r>
              <a:rPr lang="en-US" sz="3600" dirty="0">
                <a:solidFill>
                  <a:schemeClr val="bg1"/>
                </a:solidFill>
                <a:latin typeface="Calibri" panose="020F0502020204030204" pitchFamily="34" charset="0"/>
                <a:cs typeface="Calibri" panose="020F0502020204030204" pitchFamily="34" charset="0"/>
              </a:rPr>
              <a:t>-LEH-oh]</a:t>
            </a:r>
          </a:p>
          <a:p>
            <a:r>
              <a:rPr lang="en-US" sz="3600" dirty="0">
                <a:solidFill>
                  <a:schemeClr val="bg1"/>
                </a:solidFill>
                <a:latin typeface="Calibri" panose="020F0502020204030204" pitchFamily="34" charset="0"/>
                <a:cs typeface="Calibri" panose="020F0502020204030204" pitchFamily="34" charset="0"/>
              </a:rPr>
              <a:t>Hebrews 13.19 ESV:  I </a:t>
            </a:r>
            <a:r>
              <a:rPr lang="en-US" sz="3600" b="1" u="sng" dirty="0">
                <a:solidFill>
                  <a:srgbClr val="FFFF00"/>
                </a:solidFill>
                <a:latin typeface="Calibri" panose="020F0502020204030204" pitchFamily="34" charset="0"/>
                <a:cs typeface="Calibri" panose="020F0502020204030204" pitchFamily="34" charset="0"/>
              </a:rPr>
              <a:t>urge</a:t>
            </a:r>
            <a:r>
              <a:rPr lang="en-US" sz="3600" dirty="0">
                <a:solidFill>
                  <a:schemeClr val="bg1"/>
                </a:solidFill>
                <a:latin typeface="Calibri" panose="020F0502020204030204" pitchFamily="34" charset="0"/>
                <a:cs typeface="Calibri" panose="020F0502020204030204" pitchFamily="34" charset="0"/>
              </a:rPr>
              <a:t> you…</a:t>
            </a:r>
          </a:p>
          <a:p>
            <a:r>
              <a:rPr lang="en-US" sz="3600" dirty="0">
                <a:solidFill>
                  <a:schemeClr val="bg1"/>
                </a:solidFill>
                <a:latin typeface="Calibri" panose="020F0502020204030204" pitchFamily="34" charset="0"/>
                <a:cs typeface="Calibri" panose="020F0502020204030204" pitchFamily="34" charset="0"/>
              </a:rPr>
              <a:t>Hebrews 13.22 ESV:  I </a:t>
            </a:r>
            <a:r>
              <a:rPr lang="en-US" sz="3600" b="1" u="sng" dirty="0">
                <a:solidFill>
                  <a:srgbClr val="FFFF00"/>
                </a:solidFill>
                <a:latin typeface="Calibri" panose="020F0502020204030204" pitchFamily="34" charset="0"/>
                <a:cs typeface="Calibri" panose="020F0502020204030204" pitchFamily="34" charset="0"/>
              </a:rPr>
              <a:t>appeal</a:t>
            </a:r>
            <a:r>
              <a:rPr lang="en-US" sz="3600" dirty="0">
                <a:solidFill>
                  <a:schemeClr val="bg1"/>
                </a:solidFill>
                <a:latin typeface="Calibri" panose="020F0502020204030204" pitchFamily="34" charset="0"/>
                <a:cs typeface="Calibri" panose="020F0502020204030204" pitchFamily="34" charset="0"/>
              </a:rPr>
              <a:t> to you…</a:t>
            </a:r>
          </a:p>
          <a:p>
            <a:r>
              <a:rPr lang="en-US" sz="3600" dirty="0">
                <a:solidFill>
                  <a:schemeClr val="bg1"/>
                </a:solidFill>
                <a:latin typeface="Calibri" panose="020F0502020204030204" pitchFamily="34" charset="0"/>
                <a:cs typeface="Calibri" panose="020F0502020204030204" pitchFamily="34" charset="0"/>
              </a:rPr>
              <a:t>	</a:t>
            </a:r>
          </a:p>
          <a:p>
            <a:pPr algn="r"/>
            <a:r>
              <a:rPr lang="en-US" sz="3600" dirty="0">
                <a:solidFill>
                  <a:schemeClr val="bg1"/>
                </a:solidFill>
                <a:latin typeface="Calibri" panose="020F0502020204030204" pitchFamily="34" charset="0"/>
                <a:cs typeface="Calibri" panose="020F0502020204030204" pitchFamily="34" charset="0"/>
              </a:rPr>
              <a:t>[“</a:t>
            </a:r>
            <a:r>
              <a:rPr lang="en-US" sz="3600" b="1" u="sng" dirty="0">
                <a:solidFill>
                  <a:srgbClr val="FFFF00"/>
                </a:solidFill>
                <a:latin typeface="Calibri" panose="020F0502020204030204" pitchFamily="34" charset="0"/>
                <a:cs typeface="Calibri" panose="020F0502020204030204" pitchFamily="34" charset="0"/>
              </a:rPr>
              <a:t>urge</a:t>
            </a:r>
            <a:r>
              <a:rPr lang="en-US" sz="3600" dirty="0">
                <a:solidFill>
                  <a:schemeClr val="bg1"/>
                </a:solidFill>
                <a:latin typeface="Calibri" panose="020F0502020204030204" pitchFamily="34" charset="0"/>
                <a:cs typeface="Calibri" panose="020F0502020204030204" pitchFamily="34" charset="0"/>
              </a:rPr>
              <a:t>” in most other translations]</a:t>
            </a:r>
          </a:p>
          <a:p>
            <a:endParaRPr lang="en-US" sz="3600" dirty="0">
              <a:solidFill>
                <a:schemeClr val="bg1"/>
              </a:solidFill>
              <a:latin typeface="Calibri" panose="020F0502020204030204" pitchFamily="34" charset="0"/>
              <a:cs typeface="Calibri" panose="020F0502020204030204" pitchFamily="34" charset="0"/>
            </a:endParaRPr>
          </a:p>
          <a:p>
            <a:endParaRPr lang="en-US" sz="1600" dirty="0">
              <a:solidFill>
                <a:schemeClr val="bg1"/>
              </a:solidFill>
            </a:endParaRPr>
          </a:p>
        </p:txBody>
      </p:sp>
      <p:cxnSp>
        <p:nvCxnSpPr>
          <p:cNvPr id="13" name="Straight Arrow Connector 12"/>
          <p:cNvCxnSpPr>
            <a:cxnSpLocks/>
          </p:cNvCxnSpPr>
          <p:nvPr/>
        </p:nvCxnSpPr>
        <p:spPr>
          <a:xfrm flipH="1">
            <a:off x="3581400" y="1981200"/>
            <a:ext cx="381000" cy="685800"/>
          </a:xfrm>
          <a:prstGeom prst="straightConnector1">
            <a:avLst/>
          </a:prstGeom>
          <a:ln w="50800">
            <a:solidFill>
              <a:srgbClr val="FFFF00"/>
            </a:solidFill>
            <a:tailEnd type="triangle" w="med" len="lg"/>
          </a:ln>
        </p:spPr>
        <p:style>
          <a:lnRef idx="1">
            <a:schemeClr val="accent1"/>
          </a:lnRef>
          <a:fillRef idx="0">
            <a:schemeClr val="accent1"/>
          </a:fillRef>
          <a:effectRef idx="0">
            <a:schemeClr val="accent1"/>
          </a:effectRef>
          <a:fontRef idx="minor">
            <a:schemeClr val="tx1"/>
          </a:fontRef>
        </p:style>
      </p:cxnSp>
      <p:sp>
        <p:nvSpPr>
          <p:cNvPr id="5" name="Text Box 2">
            <a:extLst>
              <a:ext uri="{FF2B5EF4-FFF2-40B4-BE49-F238E27FC236}">
                <a16:creationId xmlns:a16="http://schemas.microsoft.com/office/drawing/2014/main" id="{FA64E808-DF0A-437D-AAE6-AD0620E22164}"/>
              </a:ext>
            </a:extLst>
          </p:cNvPr>
          <p:cNvSpPr txBox="1">
            <a:spLocks noChangeArrowheads="1"/>
          </p:cNvSpPr>
          <p:nvPr/>
        </p:nvSpPr>
        <p:spPr bwMode="auto">
          <a:xfrm>
            <a:off x="2930" y="0"/>
            <a:ext cx="9141069" cy="1754326"/>
          </a:xfrm>
          <a:prstGeom prst="rect">
            <a:avLst/>
          </a:prstGeom>
          <a:noFill/>
          <a:ln w="9525">
            <a:noFill/>
            <a:miter lim="800000"/>
            <a:headEnd/>
            <a:tailEnd/>
          </a:ln>
        </p:spPr>
        <p:txBody>
          <a:bodyPr wrap="square">
            <a:spAutoFit/>
          </a:bodyPr>
          <a:lstStyle/>
          <a:p>
            <a:pPr>
              <a:spcBef>
                <a:spcPct val="50000"/>
              </a:spcBef>
            </a:pPr>
            <a:r>
              <a:rPr lang="en-US" sz="3600" dirty="0">
                <a:solidFill>
                  <a:schemeClr val="bg1"/>
                </a:solidFill>
                <a:latin typeface="Calibri" panose="020F0502020204030204" pitchFamily="34" charset="0"/>
                <a:cs typeface="Calibri" panose="020F0502020204030204" pitchFamily="34" charset="0"/>
              </a:rPr>
              <a:t>Hebrews 10.25 ESV</a:t>
            </a:r>
          </a:p>
          <a:p>
            <a:pPr>
              <a:spcBef>
                <a:spcPts val="0"/>
              </a:spcBef>
            </a:pPr>
            <a:r>
              <a:rPr lang="en-US" sz="3600" dirty="0">
                <a:solidFill>
                  <a:schemeClr val="bg1"/>
                </a:solidFill>
                <a:latin typeface="Calibri" panose="020F0502020204030204" pitchFamily="34" charset="0"/>
                <a:cs typeface="Calibri" panose="020F0502020204030204" pitchFamily="34" charset="0"/>
              </a:rPr>
              <a:t>…not neglecting to meet together, as is the habit of some, but </a:t>
            </a:r>
            <a:r>
              <a:rPr lang="en-US" sz="3600" b="1" u="sng" dirty="0">
                <a:solidFill>
                  <a:srgbClr val="FFFF00"/>
                </a:solidFill>
                <a:latin typeface="Calibri" panose="020F0502020204030204" pitchFamily="34" charset="0"/>
                <a:cs typeface="Calibri" panose="020F0502020204030204" pitchFamily="34" charset="0"/>
              </a:rPr>
              <a:t>encouraging</a:t>
            </a:r>
            <a:r>
              <a:rPr lang="en-US" sz="3600" dirty="0">
                <a:solidFill>
                  <a:schemeClr val="bg1"/>
                </a:solidFill>
                <a:latin typeface="Calibri" panose="020F0502020204030204" pitchFamily="34" charset="0"/>
                <a:cs typeface="Calibri" panose="020F0502020204030204" pitchFamily="34" charset="0"/>
              </a:rPr>
              <a:t> one another…</a:t>
            </a:r>
          </a:p>
        </p:txBody>
      </p:sp>
      <p:cxnSp>
        <p:nvCxnSpPr>
          <p:cNvPr id="8" name="Straight Arrow Connector 7">
            <a:extLst>
              <a:ext uri="{FF2B5EF4-FFF2-40B4-BE49-F238E27FC236}">
                <a16:creationId xmlns:a16="http://schemas.microsoft.com/office/drawing/2014/main" id="{D8875D90-5BC1-4CD1-9187-CBC1C18DA4DE}"/>
              </a:ext>
            </a:extLst>
          </p:cNvPr>
          <p:cNvCxnSpPr>
            <a:cxnSpLocks/>
          </p:cNvCxnSpPr>
          <p:nvPr/>
        </p:nvCxnSpPr>
        <p:spPr>
          <a:xfrm flipH="1">
            <a:off x="4038600" y="4495800"/>
            <a:ext cx="1714500" cy="533400"/>
          </a:xfrm>
          <a:prstGeom prst="straightConnector1">
            <a:avLst/>
          </a:prstGeom>
          <a:ln w="50800">
            <a:solidFill>
              <a:srgbClr val="FFFF00"/>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60386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5"/>
          <p:cNvSpPr txBox="1">
            <a:spLocks noChangeArrowheads="1"/>
          </p:cNvSpPr>
          <p:nvPr/>
        </p:nvSpPr>
        <p:spPr bwMode="auto">
          <a:xfrm>
            <a:off x="1600200" y="2743200"/>
            <a:ext cx="7543800" cy="646331"/>
          </a:xfrm>
          <a:prstGeom prst="rect">
            <a:avLst/>
          </a:prstGeom>
          <a:noFill/>
          <a:ln w="9525">
            <a:noFill/>
            <a:miter lim="800000"/>
            <a:headEnd/>
            <a:tailEnd/>
          </a:ln>
        </p:spPr>
        <p:txBody>
          <a:bodyPr wrap="square">
            <a:spAutoFit/>
          </a:bodyPr>
          <a:lstStyle/>
          <a:p>
            <a:r>
              <a:rPr lang="el-GR" sz="3600" b="1" dirty="0">
                <a:solidFill>
                  <a:srgbClr val="FFFF00"/>
                </a:solidFill>
                <a:latin typeface="Times New Roman" pitchFamily="18" charset="0"/>
                <a:cs typeface="Times New Roman" pitchFamily="18" charset="0"/>
              </a:rPr>
              <a:t>παρακαλέω</a:t>
            </a:r>
            <a:r>
              <a:rPr lang="en-US" sz="3600" b="1" dirty="0"/>
              <a:t>  </a:t>
            </a:r>
            <a:r>
              <a:rPr lang="en-US" sz="3600" dirty="0">
                <a:solidFill>
                  <a:schemeClr val="bg1"/>
                </a:solidFill>
                <a:latin typeface="Calibri" panose="020F0502020204030204" pitchFamily="34" charset="0"/>
                <a:cs typeface="Calibri" panose="020F0502020204030204" pitchFamily="34" charset="0"/>
              </a:rPr>
              <a:t>[</a:t>
            </a:r>
            <a:r>
              <a:rPr lang="en-US" sz="3600" dirty="0" err="1">
                <a:solidFill>
                  <a:schemeClr val="bg1"/>
                </a:solidFill>
                <a:latin typeface="Calibri" panose="020F0502020204030204" pitchFamily="34" charset="0"/>
                <a:cs typeface="Calibri" panose="020F0502020204030204" pitchFamily="34" charset="0"/>
              </a:rPr>
              <a:t>pah</a:t>
            </a:r>
            <a:r>
              <a:rPr lang="en-US" sz="3600" dirty="0">
                <a:solidFill>
                  <a:schemeClr val="bg1"/>
                </a:solidFill>
                <a:latin typeface="Calibri" panose="020F0502020204030204" pitchFamily="34" charset="0"/>
                <a:cs typeface="Calibri" panose="020F0502020204030204" pitchFamily="34" charset="0"/>
              </a:rPr>
              <a:t>-rah-</a:t>
            </a:r>
            <a:r>
              <a:rPr lang="en-US" sz="3600" dirty="0" err="1">
                <a:solidFill>
                  <a:schemeClr val="bg1"/>
                </a:solidFill>
                <a:latin typeface="Calibri" panose="020F0502020204030204" pitchFamily="34" charset="0"/>
                <a:cs typeface="Calibri" panose="020F0502020204030204" pitchFamily="34" charset="0"/>
              </a:rPr>
              <a:t>kah</a:t>
            </a:r>
            <a:r>
              <a:rPr lang="en-US" sz="3600" dirty="0">
                <a:solidFill>
                  <a:schemeClr val="bg1"/>
                </a:solidFill>
                <a:latin typeface="Calibri" panose="020F0502020204030204" pitchFamily="34" charset="0"/>
                <a:cs typeface="Calibri" panose="020F0502020204030204" pitchFamily="34" charset="0"/>
              </a:rPr>
              <a:t>-LEH-oh]</a:t>
            </a:r>
          </a:p>
        </p:txBody>
      </p:sp>
      <p:cxnSp>
        <p:nvCxnSpPr>
          <p:cNvPr id="13" name="Straight Arrow Connector 12"/>
          <p:cNvCxnSpPr>
            <a:cxnSpLocks/>
          </p:cNvCxnSpPr>
          <p:nvPr/>
        </p:nvCxnSpPr>
        <p:spPr>
          <a:xfrm flipH="1">
            <a:off x="3581400" y="1981200"/>
            <a:ext cx="381000" cy="685800"/>
          </a:xfrm>
          <a:prstGeom prst="straightConnector1">
            <a:avLst/>
          </a:prstGeom>
          <a:ln w="50800">
            <a:solidFill>
              <a:srgbClr val="FFFF00"/>
            </a:solidFill>
            <a:tailEnd type="triangle" w="med" len="lg"/>
          </a:ln>
        </p:spPr>
        <p:style>
          <a:lnRef idx="1">
            <a:schemeClr val="accent1"/>
          </a:lnRef>
          <a:fillRef idx="0">
            <a:schemeClr val="accent1"/>
          </a:fillRef>
          <a:effectRef idx="0">
            <a:schemeClr val="accent1"/>
          </a:effectRef>
          <a:fontRef idx="minor">
            <a:schemeClr val="tx1"/>
          </a:fontRef>
        </p:style>
      </p:cxnSp>
      <p:sp>
        <p:nvSpPr>
          <p:cNvPr id="5" name="Text Box 2">
            <a:extLst>
              <a:ext uri="{FF2B5EF4-FFF2-40B4-BE49-F238E27FC236}">
                <a16:creationId xmlns:a16="http://schemas.microsoft.com/office/drawing/2014/main" id="{FA64E808-DF0A-437D-AAE6-AD0620E22164}"/>
              </a:ext>
            </a:extLst>
          </p:cNvPr>
          <p:cNvSpPr txBox="1">
            <a:spLocks noChangeArrowheads="1"/>
          </p:cNvSpPr>
          <p:nvPr/>
        </p:nvSpPr>
        <p:spPr bwMode="auto">
          <a:xfrm>
            <a:off x="2930" y="0"/>
            <a:ext cx="9141069" cy="1754326"/>
          </a:xfrm>
          <a:prstGeom prst="rect">
            <a:avLst/>
          </a:prstGeom>
          <a:noFill/>
          <a:ln w="9525">
            <a:noFill/>
            <a:miter lim="800000"/>
            <a:headEnd/>
            <a:tailEnd/>
          </a:ln>
        </p:spPr>
        <p:txBody>
          <a:bodyPr wrap="square">
            <a:spAutoFit/>
          </a:bodyPr>
          <a:lstStyle/>
          <a:p>
            <a:pPr>
              <a:spcBef>
                <a:spcPct val="50000"/>
              </a:spcBef>
            </a:pPr>
            <a:r>
              <a:rPr lang="en-US" sz="3600" dirty="0">
                <a:solidFill>
                  <a:schemeClr val="bg1"/>
                </a:solidFill>
                <a:latin typeface="Calibri" panose="020F0502020204030204" pitchFamily="34" charset="0"/>
                <a:cs typeface="Calibri" panose="020F0502020204030204" pitchFamily="34" charset="0"/>
              </a:rPr>
              <a:t>Hebrews 10.25 ESV</a:t>
            </a:r>
          </a:p>
          <a:p>
            <a:pPr>
              <a:spcBef>
                <a:spcPts val="0"/>
              </a:spcBef>
            </a:pPr>
            <a:r>
              <a:rPr lang="en-US" sz="3600" dirty="0">
                <a:solidFill>
                  <a:schemeClr val="bg1"/>
                </a:solidFill>
                <a:latin typeface="Calibri" panose="020F0502020204030204" pitchFamily="34" charset="0"/>
                <a:cs typeface="Calibri" panose="020F0502020204030204" pitchFamily="34" charset="0"/>
              </a:rPr>
              <a:t>…not neglecting to meet together, as is the habit of some, but </a:t>
            </a:r>
            <a:r>
              <a:rPr lang="en-US" sz="3600" b="1" u="sng" dirty="0">
                <a:solidFill>
                  <a:srgbClr val="FFFF00"/>
                </a:solidFill>
                <a:latin typeface="Calibri" panose="020F0502020204030204" pitchFamily="34" charset="0"/>
                <a:cs typeface="Calibri" panose="020F0502020204030204" pitchFamily="34" charset="0"/>
              </a:rPr>
              <a:t>encouraging</a:t>
            </a:r>
            <a:r>
              <a:rPr lang="en-US" sz="3600" dirty="0">
                <a:solidFill>
                  <a:schemeClr val="bg1"/>
                </a:solidFill>
                <a:latin typeface="Calibri" panose="020F0502020204030204" pitchFamily="34" charset="0"/>
                <a:cs typeface="Calibri" panose="020F0502020204030204" pitchFamily="34" charset="0"/>
              </a:rPr>
              <a:t> one another…</a:t>
            </a:r>
          </a:p>
        </p:txBody>
      </p:sp>
      <p:sp>
        <p:nvSpPr>
          <p:cNvPr id="2" name="TextBox 1">
            <a:extLst>
              <a:ext uri="{FF2B5EF4-FFF2-40B4-BE49-F238E27FC236}">
                <a16:creationId xmlns:a16="http://schemas.microsoft.com/office/drawing/2014/main" id="{08D109CE-4B5F-43E4-AB98-4430A67286CB}"/>
              </a:ext>
            </a:extLst>
          </p:cNvPr>
          <p:cNvSpPr txBox="1"/>
          <p:nvPr/>
        </p:nvSpPr>
        <p:spPr>
          <a:xfrm>
            <a:off x="0" y="3481760"/>
            <a:ext cx="9141069" cy="3416320"/>
          </a:xfrm>
          <a:prstGeom prst="rect">
            <a:avLst/>
          </a:prstGeom>
          <a:noFill/>
        </p:spPr>
        <p:txBody>
          <a:bodyPr wrap="square" rtlCol="0">
            <a:spAutoFit/>
          </a:bodyPr>
          <a:lstStyle/>
          <a:p>
            <a:r>
              <a:rPr lang="en-US" sz="3600" dirty="0">
                <a:solidFill>
                  <a:schemeClr val="bg1"/>
                </a:solidFill>
                <a:latin typeface="Calibri" panose="020F0502020204030204" pitchFamily="34" charset="0"/>
                <a:cs typeface="Calibri" panose="020F0502020204030204" pitchFamily="34" charset="0"/>
              </a:rPr>
              <a:t>Hebrews 3.12-13 ESV:  Take care, brothers, lest there be in any of you an evil, unbelieving heart, leading you to fall away from the living God.  But </a:t>
            </a:r>
            <a:r>
              <a:rPr lang="en-US" sz="3600" b="1" u="sng" dirty="0">
                <a:solidFill>
                  <a:srgbClr val="FFFF00"/>
                </a:solidFill>
                <a:latin typeface="Calibri" panose="020F0502020204030204" pitchFamily="34" charset="0"/>
                <a:cs typeface="Calibri" panose="020F0502020204030204" pitchFamily="34" charset="0"/>
              </a:rPr>
              <a:t>exhort</a:t>
            </a:r>
            <a:r>
              <a:rPr lang="en-US" sz="3600" dirty="0">
                <a:latin typeface="Calibri" panose="020F0502020204030204" pitchFamily="34" charset="0"/>
                <a:cs typeface="Calibri" panose="020F0502020204030204" pitchFamily="34" charset="0"/>
              </a:rPr>
              <a:t> </a:t>
            </a:r>
            <a:r>
              <a:rPr lang="en-US" sz="3600" dirty="0">
                <a:solidFill>
                  <a:schemeClr val="bg1"/>
                </a:solidFill>
                <a:latin typeface="Calibri" panose="020F0502020204030204" pitchFamily="34" charset="0"/>
                <a:cs typeface="Calibri" panose="020F0502020204030204" pitchFamily="34" charset="0"/>
              </a:rPr>
              <a:t>one another every day, as long as it is called “today,” that none of you may be hardened by the deceitfulness of sin.</a:t>
            </a:r>
          </a:p>
        </p:txBody>
      </p:sp>
    </p:spTree>
    <p:extLst>
      <p:ext uri="{BB962C8B-B14F-4D97-AF65-F5344CB8AC3E}">
        <p14:creationId xmlns:p14="http://schemas.microsoft.com/office/powerpoint/2010/main" val="23551791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5"/>
          <p:cNvSpPr txBox="1">
            <a:spLocks noChangeArrowheads="1"/>
          </p:cNvSpPr>
          <p:nvPr/>
        </p:nvSpPr>
        <p:spPr bwMode="auto">
          <a:xfrm>
            <a:off x="1600200" y="2743200"/>
            <a:ext cx="7543800" cy="646331"/>
          </a:xfrm>
          <a:prstGeom prst="rect">
            <a:avLst/>
          </a:prstGeom>
          <a:noFill/>
          <a:ln w="9525">
            <a:noFill/>
            <a:miter lim="800000"/>
            <a:headEnd/>
            <a:tailEnd/>
          </a:ln>
        </p:spPr>
        <p:txBody>
          <a:bodyPr wrap="square">
            <a:spAutoFit/>
          </a:bodyPr>
          <a:lstStyle/>
          <a:p>
            <a:r>
              <a:rPr lang="el-GR" sz="3600" b="1" dirty="0">
                <a:solidFill>
                  <a:srgbClr val="FFFF00"/>
                </a:solidFill>
                <a:latin typeface="Times New Roman" pitchFamily="18" charset="0"/>
                <a:cs typeface="Times New Roman" pitchFamily="18" charset="0"/>
              </a:rPr>
              <a:t>παρακαλέω</a:t>
            </a:r>
            <a:r>
              <a:rPr lang="en-US" sz="3600" b="1" dirty="0"/>
              <a:t>  </a:t>
            </a:r>
            <a:r>
              <a:rPr lang="en-US" sz="3600" dirty="0">
                <a:solidFill>
                  <a:schemeClr val="bg1"/>
                </a:solidFill>
                <a:latin typeface="Calibri" panose="020F0502020204030204" pitchFamily="34" charset="0"/>
                <a:cs typeface="Calibri" panose="020F0502020204030204" pitchFamily="34" charset="0"/>
              </a:rPr>
              <a:t>[</a:t>
            </a:r>
            <a:r>
              <a:rPr lang="en-US" sz="3600" dirty="0" err="1">
                <a:solidFill>
                  <a:schemeClr val="bg1"/>
                </a:solidFill>
                <a:latin typeface="Calibri" panose="020F0502020204030204" pitchFamily="34" charset="0"/>
                <a:cs typeface="Calibri" panose="020F0502020204030204" pitchFamily="34" charset="0"/>
              </a:rPr>
              <a:t>pah</a:t>
            </a:r>
            <a:r>
              <a:rPr lang="en-US" sz="3600" dirty="0">
                <a:solidFill>
                  <a:schemeClr val="bg1"/>
                </a:solidFill>
                <a:latin typeface="Calibri" panose="020F0502020204030204" pitchFamily="34" charset="0"/>
                <a:cs typeface="Calibri" panose="020F0502020204030204" pitchFamily="34" charset="0"/>
              </a:rPr>
              <a:t>-rah-</a:t>
            </a:r>
            <a:r>
              <a:rPr lang="en-US" sz="3600" dirty="0" err="1">
                <a:solidFill>
                  <a:schemeClr val="bg1"/>
                </a:solidFill>
                <a:latin typeface="Calibri" panose="020F0502020204030204" pitchFamily="34" charset="0"/>
                <a:cs typeface="Calibri" panose="020F0502020204030204" pitchFamily="34" charset="0"/>
              </a:rPr>
              <a:t>kah</a:t>
            </a:r>
            <a:r>
              <a:rPr lang="en-US" sz="3600" dirty="0">
                <a:solidFill>
                  <a:schemeClr val="bg1"/>
                </a:solidFill>
                <a:latin typeface="Calibri" panose="020F0502020204030204" pitchFamily="34" charset="0"/>
                <a:cs typeface="Calibri" panose="020F0502020204030204" pitchFamily="34" charset="0"/>
              </a:rPr>
              <a:t>-LEH-oh]</a:t>
            </a:r>
          </a:p>
        </p:txBody>
      </p:sp>
      <p:cxnSp>
        <p:nvCxnSpPr>
          <p:cNvPr id="13" name="Straight Arrow Connector 12"/>
          <p:cNvCxnSpPr>
            <a:cxnSpLocks/>
          </p:cNvCxnSpPr>
          <p:nvPr/>
        </p:nvCxnSpPr>
        <p:spPr>
          <a:xfrm flipH="1">
            <a:off x="3581400" y="1981200"/>
            <a:ext cx="381000" cy="685800"/>
          </a:xfrm>
          <a:prstGeom prst="straightConnector1">
            <a:avLst/>
          </a:prstGeom>
          <a:ln w="50800">
            <a:solidFill>
              <a:srgbClr val="FFFF00"/>
            </a:solidFill>
            <a:tailEnd type="triangle" w="med" len="lg"/>
          </a:ln>
        </p:spPr>
        <p:style>
          <a:lnRef idx="1">
            <a:schemeClr val="accent1"/>
          </a:lnRef>
          <a:fillRef idx="0">
            <a:schemeClr val="accent1"/>
          </a:fillRef>
          <a:effectRef idx="0">
            <a:schemeClr val="accent1"/>
          </a:effectRef>
          <a:fontRef idx="minor">
            <a:schemeClr val="tx1"/>
          </a:fontRef>
        </p:style>
      </p:cxnSp>
      <p:sp>
        <p:nvSpPr>
          <p:cNvPr id="5" name="Text Box 2">
            <a:extLst>
              <a:ext uri="{FF2B5EF4-FFF2-40B4-BE49-F238E27FC236}">
                <a16:creationId xmlns:a16="http://schemas.microsoft.com/office/drawing/2014/main" id="{FA64E808-DF0A-437D-AAE6-AD0620E22164}"/>
              </a:ext>
            </a:extLst>
          </p:cNvPr>
          <p:cNvSpPr txBox="1">
            <a:spLocks noChangeArrowheads="1"/>
          </p:cNvSpPr>
          <p:nvPr/>
        </p:nvSpPr>
        <p:spPr bwMode="auto">
          <a:xfrm>
            <a:off x="2930" y="0"/>
            <a:ext cx="9141069" cy="1754326"/>
          </a:xfrm>
          <a:prstGeom prst="rect">
            <a:avLst/>
          </a:prstGeom>
          <a:noFill/>
          <a:ln w="9525">
            <a:noFill/>
            <a:miter lim="800000"/>
            <a:headEnd/>
            <a:tailEnd/>
          </a:ln>
        </p:spPr>
        <p:txBody>
          <a:bodyPr wrap="square">
            <a:spAutoFit/>
          </a:bodyPr>
          <a:lstStyle/>
          <a:p>
            <a:pPr>
              <a:spcBef>
                <a:spcPct val="50000"/>
              </a:spcBef>
            </a:pPr>
            <a:r>
              <a:rPr lang="en-US" sz="3600" dirty="0">
                <a:solidFill>
                  <a:schemeClr val="bg1"/>
                </a:solidFill>
                <a:latin typeface="Calibri" panose="020F0502020204030204" pitchFamily="34" charset="0"/>
                <a:cs typeface="Calibri" panose="020F0502020204030204" pitchFamily="34" charset="0"/>
              </a:rPr>
              <a:t>Hebrews 10.25 ESV</a:t>
            </a:r>
          </a:p>
          <a:p>
            <a:pPr>
              <a:spcBef>
                <a:spcPts val="0"/>
              </a:spcBef>
            </a:pPr>
            <a:r>
              <a:rPr lang="en-US" sz="3600" dirty="0">
                <a:solidFill>
                  <a:schemeClr val="bg1"/>
                </a:solidFill>
                <a:latin typeface="Calibri" panose="020F0502020204030204" pitchFamily="34" charset="0"/>
                <a:cs typeface="Calibri" panose="020F0502020204030204" pitchFamily="34" charset="0"/>
              </a:rPr>
              <a:t>…not neglecting to meet together, as is the habit of some, but </a:t>
            </a:r>
            <a:r>
              <a:rPr lang="en-US" sz="3600" b="1" u="sng" dirty="0">
                <a:solidFill>
                  <a:srgbClr val="FFFF00"/>
                </a:solidFill>
                <a:latin typeface="Calibri" panose="020F0502020204030204" pitchFamily="34" charset="0"/>
                <a:cs typeface="Calibri" panose="020F0502020204030204" pitchFamily="34" charset="0"/>
              </a:rPr>
              <a:t>encouraging</a:t>
            </a:r>
            <a:r>
              <a:rPr lang="en-US" sz="3600" dirty="0">
                <a:solidFill>
                  <a:schemeClr val="bg1"/>
                </a:solidFill>
                <a:latin typeface="Calibri" panose="020F0502020204030204" pitchFamily="34" charset="0"/>
                <a:cs typeface="Calibri" panose="020F0502020204030204" pitchFamily="34" charset="0"/>
              </a:rPr>
              <a:t> one another…</a:t>
            </a:r>
          </a:p>
        </p:txBody>
      </p:sp>
      <p:sp>
        <p:nvSpPr>
          <p:cNvPr id="3" name="TextBox 2">
            <a:extLst>
              <a:ext uri="{FF2B5EF4-FFF2-40B4-BE49-F238E27FC236}">
                <a16:creationId xmlns:a16="http://schemas.microsoft.com/office/drawing/2014/main" id="{9480FB25-6052-4C2E-9556-720F91BBB0CA}"/>
              </a:ext>
            </a:extLst>
          </p:cNvPr>
          <p:cNvSpPr txBox="1"/>
          <p:nvPr/>
        </p:nvSpPr>
        <p:spPr>
          <a:xfrm>
            <a:off x="0" y="3581400"/>
            <a:ext cx="9144000" cy="3139321"/>
          </a:xfrm>
          <a:prstGeom prst="rect">
            <a:avLst/>
          </a:prstGeom>
          <a:noFill/>
        </p:spPr>
        <p:txBody>
          <a:bodyPr wrap="square" rtlCol="0">
            <a:spAutoFit/>
          </a:bodyPr>
          <a:lstStyle/>
          <a:p>
            <a:r>
              <a:rPr lang="en-US" sz="3600" dirty="0">
                <a:solidFill>
                  <a:schemeClr val="bg1"/>
                </a:solidFill>
                <a:latin typeface="Calibri" panose="020F0502020204030204" pitchFamily="34" charset="0"/>
                <a:cs typeface="Calibri" panose="020F0502020204030204" pitchFamily="34" charset="0"/>
              </a:rPr>
              <a:t>= </a:t>
            </a:r>
            <a:r>
              <a:rPr lang="en-US" sz="3600" b="1" u="sng" dirty="0">
                <a:solidFill>
                  <a:srgbClr val="FFFF00"/>
                </a:solidFill>
                <a:latin typeface="Calibri" panose="020F0502020204030204" pitchFamily="34" charset="0"/>
                <a:cs typeface="Calibri" panose="020F0502020204030204" pitchFamily="34" charset="0"/>
              </a:rPr>
              <a:t>encouraging</a:t>
            </a:r>
            <a:r>
              <a:rPr lang="en-US" sz="3600" dirty="0">
                <a:solidFill>
                  <a:schemeClr val="bg1"/>
                </a:solidFill>
                <a:latin typeface="Calibri" panose="020F0502020204030204" pitchFamily="34" charset="0"/>
                <a:cs typeface="Calibri" panose="020F0502020204030204" pitchFamily="34" charset="0"/>
              </a:rPr>
              <a:t> one another in faith</a:t>
            </a:r>
          </a:p>
          <a:p>
            <a:endParaRPr lang="en-US" sz="3600" dirty="0">
              <a:solidFill>
                <a:schemeClr val="bg1"/>
              </a:solidFill>
              <a:latin typeface="Calibri" panose="020F0502020204030204" pitchFamily="34" charset="0"/>
              <a:cs typeface="Calibri" panose="020F0502020204030204" pitchFamily="34" charset="0"/>
            </a:endParaRPr>
          </a:p>
          <a:p>
            <a:r>
              <a:rPr lang="en-US" sz="3600" dirty="0">
                <a:solidFill>
                  <a:schemeClr val="bg1"/>
                </a:solidFill>
                <a:latin typeface="Calibri" panose="020F0502020204030204" pitchFamily="34" charset="0"/>
                <a:cs typeface="Calibri" panose="020F0502020204030204" pitchFamily="34" charset="0"/>
              </a:rPr>
              <a:t>= </a:t>
            </a:r>
            <a:r>
              <a:rPr lang="en-US" sz="3600" b="1" u="sng" dirty="0">
                <a:solidFill>
                  <a:srgbClr val="FFFF00"/>
                </a:solidFill>
                <a:latin typeface="Calibri" panose="020F0502020204030204" pitchFamily="34" charset="0"/>
                <a:cs typeface="Calibri" panose="020F0502020204030204" pitchFamily="34" charset="0"/>
              </a:rPr>
              <a:t>encouraging</a:t>
            </a:r>
            <a:r>
              <a:rPr lang="en-US" sz="3600" dirty="0">
                <a:solidFill>
                  <a:schemeClr val="bg1"/>
                </a:solidFill>
                <a:latin typeface="Calibri" panose="020F0502020204030204" pitchFamily="34" charset="0"/>
                <a:cs typeface="Calibri" panose="020F0502020204030204" pitchFamily="34" charset="0"/>
              </a:rPr>
              <a:t> one another in things that draw us closer to God and </a:t>
            </a:r>
            <a:r>
              <a:rPr lang="en-US" sz="3600" b="1" u="sng" dirty="0">
                <a:solidFill>
                  <a:srgbClr val="FFFF00"/>
                </a:solidFill>
                <a:latin typeface="Calibri" panose="020F0502020204030204" pitchFamily="34" charset="0"/>
                <a:cs typeface="Calibri" panose="020F0502020204030204" pitchFamily="34" charset="0"/>
              </a:rPr>
              <a:t>warning</a:t>
            </a:r>
            <a:r>
              <a:rPr lang="en-US" sz="3600" dirty="0">
                <a:solidFill>
                  <a:schemeClr val="bg1"/>
                </a:solidFill>
                <a:latin typeface="Calibri" panose="020F0502020204030204" pitchFamily="34" charset="0"/>
                <a:cs typeface="Calibri" panose="020F0502020204030204" pitchFamily="34" charset="0"/>
              </a:rPr>
              <a:t> each other about things that take us away from God</a:t>
            </a:r>
          </a:p>
          <a:p>
            <a:endParaRPr lang="en-US" dirty="0"/>
          </a:p>
        </p:txBody>
      </p:sp>
    </p:spTree>
    <p:extLst>
      <p:ext uri="{BB962C8B-B14F-4D97-AF65-F5344CB8AC3E}">
        <p14:creationId xmlns:p14="http://schemas.microsoft.com/office/powerpoint/2010/main" val="74027268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FA64E808-DF0A-437D-AAE6-AD0620E22164}"/>
              </a:ext>
            </a:extLst>
          </p:cNvPr>
          <p:cNvSpPr txBox="1">
            <a:spLocks noChangeArrowheads="1"/>
          </p:cNvSpPr>
          <p:nvPr/>
        </p:nvSpPr>
        <p:spPr bwMode="auto">
          <a:xfrm>
            <a:off x="2930" y="0"/>
            <a:ext cx="9141069" cy="1754326"/>
          </a:xfrm>
          <a:prstGeom prst="rect">
            <a:avLst/>
          </a:prstGeom>
          <a:noFill/>
          <a:ln w="9525">
            <a:noFill/>
            <a:miter lim="800000"/>
            <a:headEnd/>
            <a:tailEnd/>
          </a:ln>
        </p:spPr>
        <p:txBody>
          <a:bodyPr wrap="square">
            <a:spAutoFit/>
          </a:bodyPr>
          <a:lstStyle/>
          <a:p>
            <a:pPr>
              <a:spcBef>
                <a:spcPct val="50000"/>
              </a:spcBef>
            </a:pPr>
            <a:r>
              <a:rPr lang="en-US" sz="3600" dirty="0">
                <a:solidFill>
                  <a:schemeClr val="bg1"/>
                </a:solidFill>
                <a:latin typeface="Calibri" panose="020F0502020204030204" pitchFamily="34" charset="0"/>
                <a:cs typeface="Calibri" panose="020F0502020204030204" pitchFamily="34" charset="0"/>
              </a:rPr>
              <a:t>Hebrews 10.25 ESV</a:t>
            </a:r>
          </a:p>
          <a:p>
            <a:pPr>
              <a:spcBef>
                <a:spcPts val="0"/>
              </a:spcBef>
            </a:pPr>
            <a:r>
              <a:rPr lang="en-US" sz="3600" dirty="0">
                <a:solidFill>
                  <a:schemeClr val="bg1"/>
                </a:solidFill>
                <a:latin typeface="Calibri" panose="020F0502020204030204" pitchFamily="34" charset="0"/>
                <a:cs typeface="Calibri" panose="020F0502020204030204" pitchFamily="34" charset="0"/>
              </a:rPr>
              <a:t>…not neglecting to meet together, as is the habit of some, but </a:t>
            </a:r>
            <a:r>
              <a:rPr lang="en-US" sz="3600" b="1" u="sng" dirty="0">
                <a:solidFill>
                  <a:srgbClr val="FFFF00"/>
                </a:solidFill>
                <a:latin typeface="Calibri" panose="020F0502020204030204" pitchFamily="34" charset="0"/>
                <a:cs typeface="Calibri" panose="020F0502020204030204" pitchFamily="34" charset="0"/>
              </a:rPr>
              <a:t>encouraging</a:t>
            </a:r>
            <a:r>
              <a:rPr lang="en-US" sz="3600" dirty="0">
                <a:solidFill>
                  <a:schemeClr val="bg1"/>
                </a:solidFill>
                <a:latin typeface="Calibri" panose="020F0502020204030204" pitchFamily="34" charset="0"/>
                <a:cs typeface="Calibri" panose="020F0502020204030204" pitchFamily="34" charset="0"/>
              </a:rPr>
              <a:t> one another…</a:t>
            </a:r>
          </a:p>
        </p:txBody>
      </p:sp>
      <p:sp>
        <p:nvSpPr>
          <p:cNvPr id="3" name="TextBox 2">
            <a:extLst>
              <a:ext uri="{FF2B5EF4-FFF2-40B4-BE49-F238E27FC236}">
                <a16:creationId xmlns:a16="http://schemas.microsoft.com/office/drawing/2014/main" id="{9480FB25-6052-4C2E-9556-720F91BBB0CA}"/>
              </a:ext>
            </a:extLst>
          </p:cNvPr>
          <p:cNvSpPr txBox="1"/>
          <p:nvPr/>
        </p:nvSpPr>
        <p:spPr>
          <a:xfrm>
            <a:off x="-1" y="1964354"/>
            <a:ext cx="9144000" cy="3447098"/>
          </a:xfrm>
          <a:prstGeom prst="rect">
            <a:avLst/>
          </a:prstGeom>
          <a:noFill/>
        </p:spPr>
        <p:txBody>
          <a:bodyPr wrap="square" rtlCol="0">
            <a:spAutoFit/>
          </a:bodyPr>
          <a:lstStyle/>
          <a:p>
            <a:r>
              <a:rPr lang="en-US" sz="3600" dirty="0">
                <a:solidFill>
                  <a:schemeClr val="bg1"/>
                </a:solidFill>
                <a:latin typeface="Calibri" panose="020F0502020204030204" pitchFamily="34" charset="0"/>
                <a:cs typeface="Calibri" panose="020F0502020204030204" pitchFamily="34" charset="0"/>
              </a:rPr>
              <a:t>= </a:t>
            </a:r>
            <a:r>
              <a:rPr lang="en-US" sz="3600" b="1" u="sng" dirty="0">
                <a:solidFill>
                  <a:srgbClr val="FFFF00"/>
                </a:solidFill>
                <a:latin typeface="Calibri" panose="020F0502020204030204" pitchFamily="34" charset="0"/>
                <a:cs typeface="Calibri" panose="020F0502020204030204" pitchFamily="34" charset="0"/>
              </a:rPr>
              <a:t>encouraging</a:t>
            </a:r>
            <a:r>
              <a:rPr lang="en-US" sz="3600" dirty="0">
                <a:solidFill>
                  <a:schemeClr val="bg1"/>
                </a:solidFill>
                <a:latin typeface="Calibri" panose="020F0502020204030204" pitchFamily="34" charset="0"/>
                <a:cs typeface="Calibri" panose="020F0502020204030204" pitchFamily="34" charset="0"/>
              </a:rPr>
              <a:t> one another in faith</a:t>
            </a:r>
          </a:p>
          <a:p>
            <a:endParaRPr lang="en-US" sz="3600" dirty="0">
              <a:solidFill>
                <a:schemeClr val="bg1"/>
              </a:solidFill>
              <a:latin typeface="Calibri" panose="020F0502020204030204" pitchFamily="34" charset="0"/>
              <a:cs typeface="Calibri" panose="020F0502020204030204" pitchFamily="34" charset="0"/>
            </a:endParaRPr>
          </a:p>
          <a:p>
            <a:r>
              <a:rPr lang="en-US" sz="3600" dirty="0">
                <a:solidFill>
                  <a:schemeClr val="bg1"/>
                </a:solidFill>
                <a:latin typeface="Calibri" panose="020F0502020204030204" pitchFamily="34" charset="0"/>
                <a:cs typeface="Calibri" panose="020F0502020204030204" pitchFamily="34" charset="0"/>
              </a:rPr>
              <a:t>includes </a:t>
            </a:r>
            <a:r>
              <a:rPr lang="en-US" sz="3600" b="1" u="sng" dirty="0">
                <a:solidFill>
                  <a:srgbClr val="FFFF00"/>
                </a:solidFill>
                <a:latin typeface="Calibri" panose="020F0502020204030204" pitchFamily="34" charset="0"/>
                <a:cs typeface="Calibri" panose="020F0502020204030204" pitchFamily="34" charset="0"/>
              </a:rPr>
              <a:t>warning</a:t>
            </a:r>
            <a:r>
              <a:rPr lang="en-US" sz="3600" dirty="0">
                <a:solidFill>
                  <a:schemeClr val="bg1"/>
                </a:solidFill>
                <a:latin typeface="Calibri" panose="020F0502020204030204" pitchFamily="34" charset="0"/>
                <a:cs typeface="Calibri" panose="020F0502020204030204" pitchFamily="34" charset="0"/>
              </a:rPr>
              <a:t> each other about things that take us away from God</a:t>
            </a:r>
          </a:p>
          <a:p>
            <a:endParaRPr lang="en-US" sz="2000" dirty="0">
              <a:solidFill>
                <a:schemeClr val="bg1"/>
              </a:solidFill>
              <a:latin typeface="Calibri" panose="020F0502020204030204" pitchFamily="34" charset="0"/>
              <a:cs typeface="Calibri" panose="020F0502020204030204" pitchFamily="34" charset="0"/>
            </a:endParaRPr>
          </a:p>
          <a:p>
            <a:pPr marL="1485900" lvl="2" indent="-571500">
              <a:buFont typeface="Wingdings" panose="05000000000000000000" pitchFamily="2" charset="2"/>
              <a:buChar char="L"/>
            </a:pPr>
            <a:r>
              <a:rPr lang="en-US" sz="3600" dirty="0">
                <a:solidFill>
                  <a:schemeClr val="bg1"/>
                </a:solidFill>
                <a:latin typeface="Calibri" panose="020F0502020204030204" pitchFamily="34" charset="0"/>
                <a:cs typeface="Calibri" panose="020F0502020204030204" pitchFamily="34" charset="0"/>
                <a:sym typeface="Wingdings" panose="05000000000000000000" pitchFamily="2" charset="2"/>
              </a:rPr>
              <a:t>sin… even small sins</a:t>
            </a:r>
          </a:p>
          <a:p>
            <a:pPr marL="1200150" lvl="2" indent="-285750">
              <a:buFont typeface="Wingdings" panose="05000000000000000000" pitchFamily="2" charset="2"/>
              <a:buChar char="L"/>
            </a:pPr>
            <a:endParaRPr lang="en-US" dirty="0"/>
          </a:p>
        </p:txBody>
      </p:sp>
    </p:spTree>
    <p:extLst>
      <p:ext uri="{BB962C8B-B14F-4D97-AF65-F5344CB8AC3E}">
        <p14:creationId xmlns:p14="http://schemas.microsoft.com/office/powerpoint/2010/main" val="183440706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FA64E808-DF0A-437D-AAE6-AD0620E22164}"/>
              </a:ext>
            </a:extLst>
          </p:cNvPr>
          <p:cNvSpPr txBox="1">
            <a:spLocks noChangeArrowheads="1"/>
          </p:cNvSpPr>
          <p:nvPr/>
        </p:nvSpPr>
        <p:spPr bwMode="auto">
          <a:xfrm>
            <a:off x="2930" y="0"/>
            <a:ext cx="9141069" cy="1754326"/>
          </a:xfrm>
          <a:prstGeom prst="rect">
            <a:avLst/>
          </a:prstGeom>
          <a:noFill/>
          <a:ln w="9525">
            <a:noFill/>
            <a:miter lim="800000"/>
            <a:headEnd/>
            <a:tailEnd/>
          </a:ln>
        </p:spPr>
        <p:txBody>
          <a:bodyPr wrap="square">
            <a:spAutoFit/>
          </a:bodyPr>
          <a:lstStyle/>
          <a:p>
            <a:pPr>
              <a:spcBef>
                <a:spcPct val="50000"/>
              </a:spcBef>
            </a:pPr>
            <a:r>
              <a:rPr lang="en-US" sz="3600" dirty="0">
                <a:solidFill>
                  <a:schemeClr val="bg1"/>
                </a:solidFill>
                <a:latin typeface="Calibri" panose="020F0502020204030204" pitchFamily="34" charset="0"/>
                <a:cs typeface="Calibri" panose="020F0502020204030204" pitchFamily="34" charset="0"/>
              </a:rPr>
              <a:t>Hebrews 10.25 ESV</a:t>
            </a:r>
          </a:p>
          <a:p>
            <a:pPr>
              <a:spcBef>
                <a:spcPts val="0"/>
              </a:spcBef>
            </a:pPr>
            <a:r>
              <a:rPr lang="en-US" sz="3600" dirty="0">
                <a:solidFill>
                  <a:schemeClr val="bg1"/>
                </a:solidFill>
                <a:latin typeface="Calibri" panose="020F0502020204030204" pitchFamily="34" charset="0"/>
                <a:cs typeface="Calibri" panose="020F0502020204030204" pitchFamily="34" charset="0"/>
              </a:rPr>
              <a:t>…not neglecting to meet together, as is the habit of some, but </a:t>
            </a:r>
            <a:r>
              <a:rPr lang="en-US" sz="3600" b="1" u="sng" dirty="0">
                <a:solidFill>
                  <a:srgbClr val="FFFF00"/>
                </a:solidFill>
                <a:latin typeface="Calibri" panose="020F0502020204030204" pitchFamily="34" charset="0"/>
                <a:cs typeface="Calibri" panose="020F0502020204030204" pitchFamily="34" charset="0"/>
              </a:rPr>
              <a:t>encouraging</a:t>
            </a:r>
            <a:r>
              <a:rPr lang="en-US" sz="3600" dirty="0">
                <a:solidFill>
                  <a:schemeClr val="bg1"/>
                </a:solidFill>
                <a:latin typeface="Calibri" panose="020F0502020204030204" pitchFamily="34" charset="0"/>
                <a:cs typeface="Calibri" panose="020F0502020204030204" pitchFamily="34" charset="0"/>
              </a:rPr>
              <a:t> one another…</a:t>
            </a:r>
          </a:p>
        </p:txBody>
      </p:sp>
      <p:sp>
        <p:nvSpPr>
          <p:cNvPr id="3" name="TextBox 2">
            <a:extLst>
              <a:ext uri="{FF2B5EF4-FFF2-40B4-BE49-F238E27FC236}">
                <a16:creationId xmlns:a16="http://schemas.microsoft.com/office/drawing/2014/main" id="{9480FB25-6052-4C2E-9556-720F91BBB0CA}"/>
              </a:ext>
            </a:extLst>
          </p:cNvPr>
          <p:cNvSpPr txBox="1"/>
          <p:nvPr/>
        </p:nvSpPr>
        <p:spPr>
          <a:xfrm>
            <a:off x="-1" y="1964354"/>
            <a:ext cx="9144000" cy="4001095"/>
          </a:xfrm>
          <a:prstGeom prst="rect">
            <a:avLst/>
          </a:prstGeom>
          <a:noFill/>
        </p:spPr>
        <p:txBody>
          <a:bodyPr wrap="square" rtlCol="0">
            <a:spAutoFit/>
          </a:bodyPr>
          <a:lstStyle/>
          <a:p>
            <a:r>
              <a:rPr lang="en-US" sz="3600" dirty="0">
                <a:solidFill>
                  <a:schemeClr val="bg1"/>
                </a:solidFill>
                <a:latin typeface="Calibri" panose="020F0502020204030204" pitchFamily="34" charset="0"/>
                <a:cs typeface="Calibri" panose="020F0502020204030204" pitchFamily="34" charset="0"/>
              </a:rPr>
              <a:t>= </a:t>
            </a:r>
            <a:r>
              <a:rPr lang="en-US" sz="3600" b="1" u="sng" dirty="0">
                <a:solidFill>
                  <a:srgbClr val="FFFF00"/>
                </a:solidFill>
                <a:latin typeface="Calibri" panose="020F0502020204030204" pitchFamily="34" charset="0"/>
                <a:cs typeface="Calibri" panose="020F0502020204030204" pitchFamily="34" charset="0"/>
              </a:rPr>
              <a:t>encouraging</a:t>
            </a:r>
            <a:r>
              <a:rPr lang="en-US" sz="3600" dirty="0">
                <a:solidFill>
                  <a:schemeClr val="bg1"/>
                </a:solidFill>
                <a:latin typeface="Calibri" panose="020F0502020204030204" pitchFamily="34" charset="0"/>
                <a:cs typeface="Calibri" panose="020F0502020204030204" pitchFamily="34" charset="0"/>
              </a:rPr>
              <a:t> one another in faith</a:t>
            </a:r>
          </a:p>
          <a:p>
            <a:endParaRPr lang="en-US" sz="3600" dirty="0">
              <a:solidFill>
                <a:schemeClr val="bg1"/>
              </a:solidFill>
              <a:latin typeface="Calibri" panose="020F0502020204030204" pitchFamily="34" charset="0"/>
              <a:cs typeface="Calibri" panose="020F0502020204030204" pitchFamily="34" charset="0"/>
            </a:endParaRPr>
          </a:p>
          <a:p>
            <a:r>
              <a:rPr lang="en-US" sz="3600" dirty="0">
                <a:solidFill>
                  <a:schemeClr val="bg1"/>
                </a:solidFill>
                <a:latin typeface="Calibri" panose="020F0502020204030204" pitchFamily="34" charset="0"/>
                <a:cs typeface="Calibri" panose="020F0502020204030204" pitchFamily="34" charset="0"/>
              </a:rPr>
              <a:t>includes </a:t>
            </a:r>
            <a:r>
              <a:rPr lang="en-US" sz="3600" b="1" u="sng" dirty="0">
                <a:solidFill>
                  <a:srgbClr val="FFFF00"/>
                </a:solidFill>
                <a:latin typeface="Calibri" panose="020F0502020204030204" pitchFamily="34" charset="0"/>
                <a:cs typeface="Calibri" panose="020F0502020204030204" pitchFamily="34" charset="0"/>
              </a:rPr>
              <a:t>warning</a:t>
            </a:r>
            <a:r>
              <a:rPr lang="en-US" sz="3600" dirty="0">
                <a:solidFill>
                  <a:schemeClr val="bg1"/>
                </a:solidFill>
                <a:latin typeface="Calibri" panose="020F0502020204030204" pitchFamily="34" charset="0"/>
                <a:cs typeface="Calibri" panose="020F0502020204030204" pitchFamily="34" charset="0"/>
              </a:rPr>
              <a:t> each other about things that take us away from God.</a:t>
            </a:r>
          </a:p>
          <a:p>
            <a:endParaRPr lang="en-US" sz="2000" dirty="0">
              <a:solidFill>
                <a:schemeClr val="bg1"/>
              </a:solidFill>
              <a:latin typeface="Calibri" panose="020F0502020204030204" pitchFamily="34" charset="0"/>
              <a:cs typeface="Calibri" panose="020F0502020204030204" pitchFamily="34" charset="0"/>
            </a:endParaRPr>
          </a:p>
          <a:p>
            <a:pPr marL="1485900" lvl="2" indent="-571500">
              <a:buFont typeface="Wingdings" panose="05000000000000000000" pitchFamily="2" charset="2"/>
              <a:buChar char="L"/>
            </a:pPr>
            <a:r>
              <a:rPr lang="en-US" sz="3600" dirty="0">
                <a:solidFill>
                  <a:schemeClr val="bg1"/>
                </a:solidFill>
                <a:latin typeface="Calibri" panose="020F0502020204030204" pitchFamily="34" charset="0"/>
                <a:cs typeface="Calibri" panose="020F0502020204030204" pitchFamily="34" charset="0"/>
                <a:sym typeface="Wingdings" panose="05000000000000000000" pitchFamily="2" charset="2"/>
              </a:rPr>
              <a:t>sin… even small sins</a:t>
            </a:r>
          </a:p>
          <a:p>
            <a:pPr marL="1485900" lvl="2" indent="-571500">
              <a:buFont typeface="Wingdings" panose="05000000000000000000" pitchFamily="2" charset="2"/>
              <a:buChar char="L"/>
            </a:pPr>
            <a:r>
              <a:rPr lang="en-US" sz="3600" dirty="0">
                <a:solidFill>
                  <a:schemeClr val="bg1"/>
                </a:solidFill>
                <a:latin typeface="Calibri" panose="020F0502020204030204" pitchFamily="34" charset="0"/>
                <a:cs typeface="Calibri" panose="020F0502020204030204" pitchFamily="34" charset="0"/>
                <a:sym typeface="Wingdings" panose="05000000000000000000" pitchFamily="2" charset="2"/>
              </a:rPr>
              <a:t>distraction</a:t>
            </a:r>
          </a:p>
          <a:p>
            <a:pPr lvl="2"/>
            <a:endParaRPr lang="en-US" dirty="0"/>
          </a:p>
        </p:txBody>
      </p:sp>
    </p:spTree>
    <p:extLst>
      <p:ext uri="{BB962C8B-B14F-4D97-AF65-F5344CB8AC3E}">
        <p14:creationId xmlns:p14="http://schemas.microsoft.com/office/powerpoint/2010/main" val="427271124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0" y="0"/>
            <a:ext cx="9144000" cy="6247864"/>
          </a:xfrm>
          <a:prstGeom prst="rect">
            <a:avLst/>
          </a:prstGeom>
          <a:noFill/>
          <a:ln w="9525">
            <a:noFill/>
            <a:miter lim="800000"/>
            <a:headEnd/>
            <a:tailEnd/>
          </a:ln>
          <a:effectLst/>
        </p:spPr>
        <p:txBody>
          <a:bodyPr wrap="square">
            <a:spAutoFit/>
          </a:bodyPr>
          <a:lstStyle/>
          <a:p>
            <a:pPr>
              <a:spcBef>
                <a:spcPct val="50000"/>
              </a:spcBef>
              <a:defRPr/>
            </a:pPr>
            <a:r>
              <a:rPr lang="en-US" sz="3200" dirty="0">
                <a:solidFill>
                  <a:schemeClr val="bg1"/>
                </a:solidFill>
                <a:latin typeface="Calibri" panose="020F0502020204030204" pitchFamily="34" charset="0"/>
                <a:cs typeface="Calibri" panose="020F0502020204030204" pitchFamily="34" charset="0"/>
              </a:rPr>
              <a:t>People do not drift toward holiness.  Apart from grace-driven effort, people do not gravitate toward godliness, prayer, obedience to scripture, faith, and delight in the Lord.  We drift toward compromise and call it tolerance; we drift toward disobedience and call it freedom; we drift toward superstition and call it faith.  We cherish the indiscipline of lost self-control and call it relaxation; we slouch toward prayerlessness and delude ourselves into thinking we have escaped legalism; we slide toward godlessness and convince ourselves we have been liberated. </a:t>
            </a:r>
          </a:p>
          <a:p>
            <a:pPr>
              <a:spcBef>
                <a:spcPct val="50000"/>
              </a:spcBef>
              <a:defRPr/>
            </a:pPr>
            <a:r>
              <a:rPr lang="en-US" sz="3200" dirty="0">
                <a:solidFill>
                  <a:schemeClr val="bg1"/>
                </a:solidFill>
                <a:latin typeface="Calibri" panose="020F0502020204030204" pitchFamily="34" charset="0"/>
                <a:cs typeface="Calibri" panose="020F0502020204030204" pitchFamily="34" charset="0"/>
              </a:rPr>
              <a:t>--  D.A. Carson, </a:t>
            </a:r>
            <a:r>
              <a:rPr lang="en-US" sz="3200" i="1" dirty="0">
                <a:solidFill>
                  <a:schemeClr val="bg1"/>
                </a:solidFill>
                <a:latin typeface="Calibri" panose="020F0502020204030204" pitchFamily="34" charset="0"/>
                <a:cs typeface="Calibri" panose="020F0502020204030204" pitchFamily="34" charset="0"/>
              </a:rPr>
              <a:t>For the Love of God</a:t>
            </a:r>
          </a:p>
        </p:txBody>
      </p:sp>
    </p:spTree>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FA64E808-DF0A-437D-AAE6-AD0620E22164}"/>
              </a:ext>
            </a:extLst>
          </p:cNvPr>
          <p:cNvSpPr txBox="1">
            <a:spLocks noChangeArrowheads="1"/>
          </p:cNvSpPr>
          <p:nvPr/>
        </p:nvSpPr>
        <p:spPr bwMode="auto">
          <a:xfrm>
            <a:off x="2930" y="0"/>
            <a:ext cx="9141069" cy="1754326"/>
          </a:xfrm>
          <a:prstGeom prst="rect">
            <a:avLst/>
          </a:prstGeom>
          <a:noFill/>
          <a:ln w="9525">
            <a:noFill/>
            <a:miter lim="800000"/>
            <a:headEnd/>
            <a:tailEnd/>
          </a:ln>
        </p:spPr>
        <p:txBody>
          <a:bodyPr wrap="square">
            <a:spAutoFit/>
          </a:bodyPr>
          <a:lstStyle/>
          <a:p>
            <a:pPr>
              <a:spcBef>
                <a:spcPct val="50000"/>
              </a:spcBef>
            </a:pPr>
            <a:r>
              <a:rPr lang="en-US" sz="3600" dirty="0">
                <a:solidFill>
                  <a:schemeClr val="bg1"/>
                </a:solidFill>
                <a:latin typeface="Calibri" panose="020F0502020204030204" pitchFamily="34" charset="0"/>
                <a:cs typeface="Calibri" panose="020F0502020204030204" pitchFamily="34" charset="0"/>
              </a:rPr>
              <a:t>Hebrews 10.25 ESV</a:t>
            </a:r>
          </a:p>
          <a:p>
            <a:pPr>
              <a:spcBef>
                <a:spcPts val="0"/>
              </a:spcBef>
            </a:pPr>
            <a:r>
              <a:rPr lang="en-US" sz="3600" dirty="0">
                <a:solidFill>
                  <a:schemeClr val="bg1"/>
                </a:solidFill>
                <a:latin typeface="Calibri" panose="020F0502020204030204" pitchFamily="34" charset="0"/>
                <a:cs typeface="Calibri" panose="020F0502020204030204" pitchFamily="34" charset="0"/>
              </a:rPr>
              <a:t>…not neglecting to meet together, as is the habit of some, but </a:t>
            </a:r>
            <a:r>
              <a:rPr lang="en-US" sz="3600" b="1" u="sng" dirty="0">
                <a:solidFill>
                  <a:srgbClr val="FFFF00"/>
                </a:solidFill>
                <a:latin typeface="Calibri" panose="020F0502020204030204" pitchFamily="34" charset="0"/>
                <a:cs typeface="Calibri" panose="020F0502020204030204" pitchFamily="34" charset="0"/>
              </a:rPr>
              <a:t>encouraging</a:t>
            </a:r>
            <a:r>
              <a:rPr lang="en-US" sz="3600" dirty="0">
                <a:solidFill>
                  <a:schemeClr val="bg1"/>
                </a:solidFill>
                <a:latin typeface="Calibri" panose="020F0502020204030204" pitchFamily="34" charset="0"/>
                <a:cs typeface="Calibri" panose="020F0502020204030204" pitchFamily="34" charset="0"/>
              </a:rPr>
              <a:t> one another…</a:t>
            </a:r>
          </a:p>
        </p:txBody>
      </p:sp>
      <p:sp>
        <p:nvSpPr>
          <p:cNvPr id="3" name="TextBox 2">
            <a:extLst>
              <a:ext uri="{FF2B5EF4-FFF2-40B4-BE49-F238E27FC236}">
                <a16:creationId xmlns:a16="http://schemas.microsoft.com/office/drawing/2014/main" id="{9480FB25-6052-4C2E-9556-720F91BBB0CA}"/>
              </a:ext>
            </a:extLst>
          </p:cNvPr>
          <p:cNvSpPr txBox="1"/>
          <p:nvPr/>
        </p:nvSpPr>
        <p:spPr>
          <a:xfrm>
            <a:off x="-1" y="1964354"/>
            <a:ext cx="9144000" cy="4555093"/>
          </a:xfrm>
          <a:prstGeom prst="rect">
            <a:avLst/>
          </a:prstGeom>
          <a:noFill/>
        </p:spPr>
        <p:txBody>
          <a:bodyPr wrap="square" rtlCol="0">
            <a:spAutoFit/>
          </a:bodyPr>
          <a:lstStyle/>
          <a:p>
            <a:r>
              <a:rPr lang="en-US" sz="3600" dirty="0">
                <a:solidFill>
                  <a:schemeClr val="bg1"/>
                </a:solidFill>
                <a:latin typeface="Calibri" panose="020F0502020204030204" pitchFamily="34" charset="0"/>
                <a:cs typeface="Calibri" panose="020F0502020204030204" pitchFamily="34" charset="0"/>
              </a:rPr>
              <a:t>= </a:t>
            </a:r>
            <a:r>
              <a:rPr lang="en-US" sz="3600" b="1" u="sng" dirty="0">
                <a:solidFill>
                  <a:srgbClr val="FFFF00"/>
                </a:solidFill>
                <a:latin typeface="Calibri" panose="020F0502020204030204" pitchFamily="34" charset="0"/>
                <a:cs typeface="Calibri" panose="020F0502020204030204" pitchFamily="34" charset="0"/>
              </a:rPr>
              <a:t>encouraging</a:t>
            </a:r>
            <a:r>
              <a:rPr lang="en-US" sz="3600" dirty="0">
                <a:solidFill>
                  <a:schemeClr val="bg1"/>
                </a:solidFill>
                <a:latin typeface="Calibri" panose="020F0502020204030204" pitchFamily="34" charset="0"/>
                <a:cs typeface="Calibri" panose="020F0502020204030204" pitchFamily="34" charset="0"/>
              </a:rPr>
              <a:t> one another in faith</a:t>
            </a:r>
          </a:p>
          <a:p>
            <a:endParaRPr lang="en-US" sz="3600" dirty="0">
              <a:solidFill>
                <a:schemeClr val="bg1"/>
              </a:solidFill>
              <a:latin typeface="Calibri" panose="020F0502020204030204" pitchFamily="34" charset="0"/>
              <a:cs typeface="Calibri" panose="020F0502020204030204" pitchFamily="34" charset="0"/>
            </a:endParaRPr>
          </a:p>
          <a:p>
            <a:r>
              <a:rPr lang="en-US" sz="3600" dirty="0">
                <a:solidFill>
                  <a:schemeClr val="bg1"/>
                </a:solidFill>
                <a:latin typeface="Calibri" panose="020F0502020204030204" pitchFamily="34" charset="0"/>
                <a:cs typeface="Calibri" panose="020F0502020204030204" pitchFamily="34" charset="0"/>
              </a:rPr>
              <a:t>includes </a:t>
            </a:r>
            <a:r>
              <a:rPr lang="en-US" sz="3600" b="1" u="sng" dirty="0">
                <a:solidFill>
                  <a:srgbClr val="FFFF00"/>
                </a:solidFill>
                <a:latin typeface="Calibri" panose="020F0502020204030204" pitchFamily="34" charset="0"/>
                <a:cs typeface="Calibri" panose="020F0502020204030204" pitchFamily="34" charset="0"/>
              </a:rPr>
              <a:t>warning</a:t>
            </a:r>
            <a:r>
              <a:rPr lang="en-US" sz="3600" dirty="0">
                <a:solidFill>
                  <a:schemeClr val="bg1"/>
                </a:solidFill>
                <a:latin typeface="Calibri" panose="020F0502020204030204" pitchFamily="34" charset="0"/>
                <a:cs typeface="Calibri" panose="020F0502020204030204" pitchFamily="34" charset="0"/>
              </a:rPr>
              <a:t> each other about things that take us away from God.</a:t>
            </a:r>
          </a:p>
          <a:p>
            <a:endParaRPr lang="en-US" sz="2000" dirty="0">
              <a:solidFill>
                <a:schemeClr val="bg1"/>
              </a:solidFill>
              <a:latin typeface="Calibri" panose="020F0502020204030204" pitchFamily="34" charset="0"/>
              <a:cs typeface="Calibri" panose="020F0502020204030204" pitchFamily="34" charset="0"/>
            </a:endParaRPr>
          </a:p>
          <a:p>
            <a:pPr marL="1485900" lvl="2" indent="-571500">
              <a:buFont typeface="Wingdings" panose="05000000000000000000" pitchFamily="2" charset="2"/>
              <a:buChar char="L"/>
            </a:pPr>
            <a:r>
              <a:rPr lang="en-US" sz="3600" dirty="0">
                <a:solidFill>
                  <a:schemeClr val="bg1"/>
                </a:solidFill>
                <a:latin typeface="Calibri" panose="020F0502020204030204" pitchFamily="34" charset="0"/>
                <a:cs typeface="Calibri" panose="020F0502020204030204" pitchFamily="34" charset="0"/>
                <a:sym typeface="Wingdings" panose="05000000000000000000" pitchFamily="2" charset="2"/>
              </a:rPr>
              <a:t>sin… even small sins</a:t>
            </a:r>
          </a:p>
          <a:p>
            <a:pPr marL="1485900" lvl="2" indent="-571500">
              <a:buFont typeface="Wingdings" panose="05000000000000000000" pitchFamily="2" charset="2"/>
              <a:buChar char="L"/>
            </a:pPr>
            <a:r>
              <a:rPr lang="en-US" sz="3600" dirty="0">
                <a:solidFill>
                  <a:schemeClr val="bg1"/>
                </a:solidFill>
                <a:latin typeface="Calibri" panose="020F0502020204030204" pitchFamily="34" charset="0"/>
                <a:cs typeface="Calibri" panose="020F0502020204030204" pitchFamily="34" charset="0"/>
                <a:sym typeface="Wingdings" panose="05000000000000000000" pitchFamily="2" charset="2"/>
              </a:rPr>
              <a:t>distraction</a:t>
            </a:r>
          </a:p>
          <a:p>
            <a:pPr marL="1485900" lvl="2" indent="-571500">
              <a:buFont typeface="Wingdings" panose="05000000000000000000" pitchFamily="2" charset="2"/>
              <a:buChar char="L"/>
            </a:pPr>
            <a:r>
              <a:rPr lang="en-US" sz="3600" dirty="0">
                <a:solidFill>
                  <a:schemeClr val="bg1"/>
                </a:solidFill>
                <a:latin typeface="Calibri" panose="020F0502020204030204" pitchFamily="34" charset="0"/>
                <a:cs typeface="Calibri" panose="020F0502020204030204" pitchFamily="34" charset="0"/>
                <a:sym typeface="Wingdings" panose="05000000000000000000" pitchFamily="2" charset="2"/>
              </a:rPr>
              <a:t>deception</a:t>
            </a:r>
          </a:p>
          <a:p>
            <a:pPr lvl="2"/>
            <a:endParaRPr lang="en-US" dirty="0"/>
          </a:p>
        </p:txBody>
      </p:sp>
    </p:spTree>
    <p:extLst>
      <p:ext uri="{BB962C8B-B14F-4D97-AF65-F5344CB8AC3E}">
        <p14:creationId xmlns:p14="http://schemas.microsoft.com/office/powerpoint/2010/main" val="349517809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32yrs teach"/>
          <p:cNvPicPr>
            <a:picLocks noChangeAspect="1" noChangeArrowheads="1"/>
          </p:cNvPicPr>
          <p:nvPr/>
        </p:nvPicPr>
        <p:blipFill>
          <a:blip r:embed="rId3" cstate="print"/>
          <a:srcRect/>
          <a:stretch>
            <a:fillRect/>
          </a:stretch>
        </p:blipFill>
        <p:spPr bwMode="auto">
          <a:xfrm>
            <a:off x="0" y="0"/>
            <a:ext cx="9144000" cy="69183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FA64E808-DF0A-437D-AAE6-AD0620E22164}"/>
              </a:ext>
            </a:extLst>
          </p:cNvPr>
          <p:cNvSpPr txBox="1">
            <a:spLocks noChangeArrowheads="1"/>
          </p:cNvSpPr>
          <p:nvPr/>
        </p:nvSpPr>
        <p:spPr bwMode="auto">
          <a:xfrm>
            <a:off x="2930" y="0"/>
            <a:ext cx="9141069" cy="1754326"/>
          </a:xfrm>
          <a:prstGeom prst="rect">
            <a:avLst/>
          </a:prstGeom>
          <a:noFill/>
          <a:ln w="9525">
            <a:noFill/>
            <a:miter lim="800000"/>
            <a:headEnd/>
            <a:tailEnd/>
          </a:ln>
        </p:spPr>
        <p:txBody>
          <a:bodyPr wrap="square">
            <a:spAutoFit/>
          </a:bodyPr>
          <a:lstStyle/>
          <a:p>
            <a:pPr>
              <a:spcBef>
                <a:spcPct val="50000"/>
              </a:spcBef>
            </a:pPr>
            <a:r>
              <a:rPr lang="en-US" sz="3600" dirty="0">
                <a:solidFill>
                  <a:schemeClr val="bg1"/>
                </a:solidFill>
                <a:latin typeface="Calibri" panose="020F0502020204030204" pitchFamily="34" charset="0"/>
                <a:cs typeface="Calibri" panose="020F0502020204030204" pitchFamily="34" charset="0"/>
              </a:rPr>
              <a:t>Hebrews 10.25 ESV</a:t>
            </a:r>
          </a:p>
          <a:p>
            <a:pPr>
              <a:spcBef>
                <a:spcPts val="0"/>
              </a:spcBef>
            </a:pPr>
            <a:r>
              <a:rPr lang="en-US" sz="3600" dirty="0">
                <a:solidFill>
                  <a:schemeClr val="bg1"/>
                </a:solidFill>
                <a:latin typeface="Calibri" panose="020F0502020204030204" pitchFamily="34" charset="0"/>
                <a:cs typeface="Calibri" panose="020F0502020204030204" pitchFamily="34" charset="0"/>
              </a:rPr>
              <a:t>…not neglecting to meet together, as is the habit of some, but </a:t>
            </a:r>
            <a:r>
              <a:rPr lang="en-US" sz="3600" b="1" u="sng" dirty="0">
                <a:solidFill>
                  <a:srgbClr val="FFFF00"/>
                </a:solidFill>
                <a:latin typeface="Calibri" panose="020F0502020204030204" pitchFamily="34" charset="0"/>
                <a:cs typeface="Calibri" panose="020F0502020204030204" pitchFamily="34" charset="0"/>
              </a:rPr>
              <a:t>encouraging</a:t>
            </a:r>
            <a:r>
              <a:rPr lang="en-US" sz="3600" dirty="0">
                <a:solidFill>
                  <a:schemeClr val="bg1"/>
                </a:solidFill>
                <a:latin typeface="Calibri" panose="020F0502020204030204" pitchFamily="34" charset="0"/>
                <a:cs typeface="Calibri" panose="020F0502020204030204" pitchFamily="34" charset="0"/>
              </a:rPr>
              <a:t> one another…</a:t>
            </a:r>
          </a:p>
        </p:txBody>
      </p:sp>
      <p:sp>
        <p:nvSpPr>
          <p:cNvPr id="3" name="TextBox 2">
            <a:extLst>
              <a:ext uri="{FF2B5EF4-FFF2-40B4-BE49-F238E27FC236}">
                <a16:creationId xmlns:a16="http://schemas.microsoft.com/office/drawing/2014/main" id="{9480FB25-6052-4C2E-9556-720F91BBB0CA}"/>
              </a:ext>
            </a:extLst>
          </p:cNvPr>
          <p:cNvSpPr txBox="1"/>
          <p:nvPr/>
        </p:nvSpPr>
        <p:spPr>
          <a:xfrm>
            <a:off x="-1" y="1964354"/>
            <a:ext cx="9144000" cy="4555093"/>
          </a:xfrm>
          <a:prstGeom prst="rect">
            <a:avLst/>
          </a:prstGeom>
          <a:noFill/>
        </p:spPr>
        <p:txBody>
          <a:bodyPr wrap="square" rtlCol="0">
            <a:spAutoFit/>
          </a:bodyPr>
          <a:lstStyle/>
          <a:p>
            <a:r>
              <a:rPr lang="en-US" sz="3600" dirty="0">
                <a:solidFill>
                  <a:schemeClr val="bg1"/>
                </a:solidFill>
                <a:latin typeface="Calibri" panose="020F0502020204030204" pitchFamily="34" charset="0"/>
                <a:cs typeface="Calibri" panose="020F0502020204030204" pitchFamily="34" charset="0"/>
              </a:rPr>
              <a:t>= </a:t>
            </a:r>
            <a:r>
              <a:rPr lang="en-US" sz="3600" b="1" u="sng" dirty="0">
                <a:solidFill>
                  <a:srgbClr val="FFFF00"/>
                </a:solidFill>
                <a:latin typeface="Calibri" panose="020F0502020204030204" pitchFamily="34" charset="0"/>
                <a:cs typeface="Calibri" panose="020F0502020204030204" pitchFamily="34" charset="0"/>
              </a:rPr>
              <a:t>encouraging</a:t>
            </a:r>
            <a:r>
              <a:rPr lang="en-US" sz="3600" dirty="0">
                <a:solidFill>
                  <a:schemeClr val="bg1"/>
                </a:solidFill>
                <a:latin typeface="Calibri" panose="020F0502020204030204" pitchFamily="34" charset="0"/>
                <a:cs typeface="Calibri" panose="020F0502020204030204" pitchFamily="34" charset="0"/>
              </a:rPr>
              <a:t> one another in faith</a:t>
            </a:r>
          </a:p>
          <a:p>
            <a:endParaRPr lang="en-US" sz="3600" dirty="0">
              <a:solidFill>
                <a:schemeClr val="bg1"/>
              </a:solidFill>
              <a:latin typeface="Calibri" panose="020F0502020204030204" pitchFamily="34" charset="0"/>
              <a:cs typeface="Calibri" panose="020F0502020204030204" pitchFamily="34" charset="0"/>
            </a:endParaRPr>
          </a:p>
          <a:p>
            <a:r>
              <a:rPr lang="en-US" sz="3600" dirty="0">
                <a:solidFill>
                  <a:schemeClr val="bg1"/>
                </a:solidFill>
                <a:latin typeface="Calibri" panose="020F0502020204030204" pitchFamily="34" charset="0"/>
                <a:cs typeface="Calibri" panose="020F0502020204030204" pitchFamily="34" charset="0"/>
              </a:rPr>
              <a:t>includes </a:t>
            </a:r>
            <a:r>
              <a:rPr lang="en-US" sz="3600" b="1" u="sng" dirty="0">
                <a:solidFill>
                  <a:srgbClr val="FFFF00"/>
                </a:solidFill>
                <a:latin typeface="Calibri" panose="020F0502020204030204" pitchFamily="34" charset="0"/>
                <a:cs typeface="Calibri" panose="020F0502020204030204" pitchFamily="34" charset="0"/>
              </a:rPr>
              <a:t>warning</a:t>
            </a:r>
            <a:r>
              <a:rPr lang="en-US" sz="3600" dirty="0">
                <a:solidFill>
                  <a:schemeClr val="bg1"/>
                </a:solidFill>
                <a:latin typeface="Calibri" panose="020F0502020204030204" pitchFamily="34" charset="0"/>
                <a:cs typeface="Calibri" panose="020F0502020204030204" pitchFamily="34" charset="0"/>
              </a:rPr>
              <a:t> each other about things that take us away from God.</a:t>
            </a:r>
          </a:p>
          <a:p>
            <a:endParaRPr lang="en-US" sz="2000" dirty="0">
              <a:solidFill>
                <a:schemeClr val="bg1"/>
              </a:solidFill>
              <a:latin typeface="Calibri" panose="020F0502020204030204" pitchFamily="34" charset="0"/>
              <a:cs typeface="Calibri" panose="020F0502020204030204" pitchFamily="34" charset="0"/>
            </a:endParaRPr>
          </a:p>
          <a:p>
            <a:pPr marL="1485900" lvl="2" indent="-571500">
              <a:buFont typeface="Wingdings" panose="05000000000000000000" pitchFamily="2" charset="2"/>
              <a:buChar char="L"/>
            </a:pPr>
            <a:r>
              <a:rPr lang="en-US" sz="3600" dirty="0">
                <a:solidFill>
                  <a:schemeClr val="bg1"/>
                </a:solidFill>
                <a:latin typeface="Calibri" panose="020F0502020204030204" pitchFamily="34" charset="0"/>
                <a:cs typeface="Calibri" panose="020F0502020204030204" pitchFamily="34" charset="0"/>
                <a:sym typeface="Wingdings" panose="05000000000000000000" pitchFamily="2" charset="2"/>
              </a:rPr>
              <a:t>sin… even small sins</a:t>
            </a:r>
          </a:p>
          <a:p>
            <a:pPr marL="1485900" lvl="2" indent="-571500">
              <a:buFont typeface="Wingdings" panose="05000000000000000000" pitchFamily="2" charset="2"/>
              <a:buChar char="L"/>
            </a:pPr>
            <a:r>
              <a:rPr lang="en-US" sz="3600" dirty="0">
                <a:solidFill>
                  <a:schemeClr val="bg1"/>
                </a:solidFill>
                <a:latin typeface="Calibri" panose="020F0502020204030204" pitchFamily="34" charset="0"/>
                <a:cs typeface="Calibri" panose="020F0502020204030204" pitchFamily="34" charset="0"/>
                <a:sym typeface="Wingdings" panose="05000000000000000000" pitchFamily="2" charset="2"/>
              </a:rPr>
              <a:t>distraction</a:t>
            </a:r>
          </a:p>
          <a:p>
            <a:pPr marL="1485900" lvl="2" indent="-571500">
              <a:buFont typeface="Wingdings" panose="05000000000000000000" pitchFamily="2" charset="2"/>
              <a:buChar char="L"/>
            </a:pPr>
            <a:r>
              <a:rPr lang="en-US" sz="3600" dirty="0">
                <a:solidFill>
                  <a:schemeClr val="bg1"/>
                </a:solidFill>
                <a:latin typeface="Calibri" panose="020F0502020204030204" pitchFamily="34" charset="0"/>
                <a:cs typeface="Calibri" panose="020F0502020204030204" pitchFamily="34" charset="0"/>
                <a:sym typeface="Wingdings" panose="05000000000000000000" pitchFamily="2" charset="2"/>
              </a:rPr>
              <a:t>deception</a:t>
            </a:r>
          </a:p>
          <a:p>
            <a:pPr lvl="2"/>
            <a:endParaRPr lang="en-US" dirty="0"/>
          </a:p>
        </p:txBody>
      </p:sp>
      <p:sp>
        <p:nvSpPr>
          <p:cNvPr id="2" name="TextBox 1">
            <a:extLst>
              <a:ext uri="{FF2B5EF4-FFF2-40B4-BE49-F238E27FC236}">
                <a16:creationId xmlns:a16="http://schemas.microsoft.com/office/drawing/2014/main" id="{84A0B129-FB7D-46EF-8BD7-5F93B79FF601}"/>
              </a:ext>
            </a:extLst>
          </p:cNvPr>
          <p:cNvSpPr txBox="1"/>
          <p:nvPr/>
        </p:nvSpPr>
        <p:spPr>
          <a:xfrm>
            <a:off x="6096000" y="4495800"/>
            <a:ext cx="2895600" cy="1754326"/>
          </a:xfrm>
          <a:prstGeom prst="rect">
            <a:avLst/>
          </a:prstGeom>
          <a:noFill/>
          <a:ln>
            <a:solidFill>
              <a:srgbClr val="FFFF00"/>
            </a:solidFill>
          </a:ln>
        </p:spPr>
        <p:txBody>
          <a:bodyPr wrap="square" rtlCol="0">
            <a:spAutoFit/>
          </a:bodyPr>
          <a:lstStyle/>
          <a:p>
            <a:r>
              <a:rPr lang="he-IL" sz="3600" dirty="0">
                <a:solidFill>
                  <a:schemeClr val="bg1"/>
                </a:solidFill>
                <a:latin typeface="Times New Roman" panose="02020603050405020304" pitchFamily="18" charset="0"/>
                <a:cs typeface="Times New Roman" panose="02020603050405020304" pitchFamily="18" charset="0"/>
              </a:rPr>
              <a:t>שׁוּב</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a:solidFill>
                  <a:schemeClr val="bg1"/>
                </a:solidFill>
                <a:latin typeface="Calibri" panose="020F0502020204030204" pitchFamily="34" charset="0"/>
                <a:cs typeface="Calibri" panose="020F0502020204030204" pitchFamily="34" charset="0"/>
              </a:rPr>
              <a:t>[SHOOV]</a:t>
            </a:r>
          </a:p>
          <a:p>
            <a:r>
              <a:rPr lang="en-US" sz="3600" dirty="0">
                <a:solidFill>
                  <a:schemeClr val="bg1"/>
                </a:solidFill>
                <a:latin typeface="Calibri" panose="020F0502020204030204" pitchFamily="34" charset="0"/>
                <a:cs typeface="Calibri" panose="020F0502020204030204" pitchFamily="34" charset="0"/>
              </a:rPr>
              <a:t>= turn back, return to God</a:t>
            </a:r>
          </a:p>
        </p:txBody>
      </p:sp>
    </p:spTree>
    <p:extLst>
      <p:ext uri="{BB962C8B-B14F-4D97-AF65-F5344CB8AC3E}">
        <p14:creationId xmlns:p14="http://schemas.microsoft.com/office/powerpoint/2010/main" val="342006005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FA64E808-DF0A-437D-AAE6-AD0620E22164}"/>
              </a:ext>
            </a:extLst>
          </p:cNvPr>
          <p:cNvSpPr txBox="1">
            <a:spLocks noChangeArrowheads="1"/>
          </p:cNvSpPr>
          <p:nvPr/>
        </p:nvSpPr>
        <p:spPr bwMode="auto">
          <a:xfrm>
            <a:off x="2930" y="0"/>
            <a:ext cx="9141069" cy="1754326"/>
          </a:xfrm>
          <a:prstGeom prst="rect">
            <a:avLst/>
          </a:prstGeom>
          <a:noFill/>
          <a:ln w="9525">
            <a:noFill/>
            <a:miter lim="800000"/>
            <a:headEnd/>
            <a:tailEnd/>
          </a:ln>
        </p:spPr>
        <p:txBody>
          <a:bodyPr wrap="square">
            <a:spAutoFit/>
          </a:bodyPr>
          <a:lstStyle/>
          <a:p>
            <a:pPr>
              <a:spcBef>
                <a:spcPct val="50000"/>
              </a:spcBef>
            </a:pPr>
            <a:r>
              <a:rPr lang="en-US" sz="3600" dirty="0">
                <a:solidFill>
                  <a:schemeClr val="bg1"/>
                </a:solidFill>
                <a:latin typeface="Calibri" panose="020F0502020204030204" pitchFamily="34" charset="0"/>
                <a:cs typeface="Calibri" panose="020F0502020204030204" pitchFamily="34" charset="0"/>
              </a:rPr>
              <a:t>Hebrews 10.25 ESV</a:t>
            </a:r>
          </a:p>
          <a:p>
            <a:pPr>
              <a:spcBef>
                <a:spcPts val="0"/>
              </a:spcBef>
            </a:pPr>
            <a:r>
              <a:rPr lang="en-US" sz="3600" dirty="0">
                <a:solidFill>
                  <a:schemeClr val="bg1"/>
                </a:solidFill>
                <a:latin typeface="Calibri" panose="020F0502020204030204" pitchFamily="34" charset="0"/>
                <a:cs typeface="Calibri" panose="020F0502020204030204" pitchFamily="34" charset="0"/>
              </a:rPr>
              <a:t>…not neglecting to meet together, as is the habit of some, but </a:t>
            </a:r>
            <a:r>
              <a:rPr lang="en-US" sz="3600" b="1" u="sng" dirty="0">
                <a:solidFill>
                  <a:srgbClr val="FFFF00"/>
                </a:solidFill>
                <a:latin typeface="Calibri" panose="020F0502020204030204" pitchFamily="34" charset="0"/>
                <a:cs typeface="Calibri" panose="020F0502020204030204" pitchFamily="34" charset="0"/>
              </a:rPr>
              <a:t>encouraging</a:t>
            </a:r>
            <a:r>
              <a:rPr lang="en-US" sz="3600" dirty="0">
                <a:solidFill>
                  <a:schemeClr val="bg1"/>
                </a:solidFill>
                <a:latin typeface="Calibri" panose="020F0502020204030204" pitchFamily="34" charset="0"/>
                <a:cs typeface="Calibri" panose="020F0502020204030204" pitchFamily="34" charset="0"/>
              </a:rPr>
              <a:t> one another…</a:t>
            </a:r>
          </a:p>
        </p:txBody>
      </p:sp>
      <p:sp>
        <p:nvSpPr>
          <p:cNvPr id="3" name="TextBox 2">
            <a:extLst>
              <a:ext uri="{FF2B5EF4-FFF2-40B4-BE49-F238E27FC236}">
                <a16:creationId xmlns:a16="http://schemas.microsoft.com/office/drawing/2014/main" id="{9480FB25-6052-4C2E-9556-720F91BBB0CA}"/>
              </a:ext>
            </a:extLst>
          </p:cNvPr>
          <p:cNvSpPr txBox="1"/>
          <p:nvPr/>
        </p:nvSpPr>
        <p:spPr>
          <a:xfrm>
            <a:off x="-1" y="1964354"/>
            <a:ext cx="9144000" cy="4832092"/>
          </a:xfrm>
          <a:prstGeom prst="rect">
            <a:avLst/>
          </a:prstGeom>
          <a:noFill/>
        </p:spPr>
        <p:txBody>
          <a:bodyPr wrap="square" rtlCol="0">
            <a:spAutoFit/>
          </a:bodyPr>
          <a:lstStyle/>
          <a:p>
            <a:r>
              <a:rPr lang="en-US" sz="3600" dirty="0">
                <a:solidFill>
                  <a:schemeClr val="bg1"/>
                </a:solidFill>
                <a:latin typeface="Calibri" panose="020F0502020204030204" pitchFamily="34" charset="0"/>
                <a:cs typeface="Calibri" panose="020F0502020204030204" pitchFamily="34" charset="0"/>
              </a:rPr>
              <a:t>= </a:t>
            </a:r>
            <a:r>
              <a:rPr lang="en-US" sz="3600" b="1" u="sng" dirty="0">
                <a:solidFill>
                  <a:srgbClr val="FFFF00"/>
                </a:solidFill>
                <a:latin typeface="Calibri" panose="020F0502020204030204" pitchFamily="34" charset="0"/>
                <a:cs typeface="Calibri" panose="020F0502020204030204" pitchFamily="34" charset="0"/>
              </a:rPr>
              <a:t>encouraging</a:t>
            </a:r>
            <a:r>
              <a:rPr lang="en-US" sz="3600" dirty="0">
                <a:solidFill>
                  <a:schemeClr val="bg1"/>
                </a:solidFill>
                <a:latin typeface="Calibri" panose="020F0502020204030204" pitchFamily="34" charset="0"/>
                <a:cs typeface="Calibri" panose="020F0502020204030204" pitchFamily="34" charset="0"/>
              </a:rPr>
              <a:t> one another in faith</a:t>
            </a:r>
          </a:p>
          <a:p>
            <a:endParaRPr lang="en-US" sz="3600" dirty="0">
              <a:solidFill>
                <a:schemeClr val="bg1"/>
              </a:solidFill>
              <a:latin typeface="Calibri" panose="020F0502020204030204" pitchFamily="34" charset="0"/>
              <a:cs typeface="Calibri" panose="020F0502020204030204" pitchFamily="34" charset="0"/>
            </a:endParaRPr>
          </a:p>
          <a:p>
            <a:r>
              <a:rPr lang="en-US" sz="3600" dirty="0">
                <a:solidFill>
                  <a:schemeClr val="bg1"/>
                </a:solidFill>
                <a:latin typeface="Calibri" panose="020F0502020204030204" pitchFamily="34" charset="0"/>
                <a:cs typeface="Calibri" panose="020F0502020204030204" pitchFamily="34" charset="0"/>
              </a:rPr>
              <a:t>includes </a:t>
            </a:r>
            <a:r>
              <a:rPr lang="en-US" sz="3600" b="1" u="sng" dirty="0">
                <a:solidFill>
                  <a:srgbClr val="FFFF00"/>
                </a:solidFill>
                <a:latin typeface="Calibri" panose="020F0502020204030204" pitchFamily="34" charset="0"/>
                <a:cs typeface="Calibri" panose="020F0502020204030204" pitchFamily="34" charset="0"/>
              </a:rPr>
              <a:t>encouraging</a:t>
            </a:r>
            <a:r>
              <a:rPr lang="en-US" sz="3600" dirty="0">
                <a:solidFill>
                  <a:schemeClr val="bg1"/>
                </a:solidFill>
                <a:latin typeface="Calibri" panose="020F0502020204030204" pitchFamily="34" charset="0"/>
                <a:cs typeface="Calibri" panose="020F0502020204030204" pitchFamily="34" charset="0"/>
              </a:rPr>
              <a:t> one another in things that draw us closer to God</a:t>
            </a:r>
          </a:p>
          <a:p>
            <a:endParaRPr lang="en-US" sz="2000" dirty="0">
              <a:solidFill>
                <a:schemeClr val="bg1"/>
              </a:solidFill>
              <a:latin typeface="Calibri" panose="020F0502020204030204" pitchFamily="34" charset="0"/>
              <a:cs typeface="Calibri" panose="020F0502020204030204" pitchFamily="34" charset="0"/>
            </a:endParaRPr>
          </a:p>
          <a:p>
            <a:pPr marL="1485900" lvl="2" indent="-571500">
              <a:buFont typeface="Wingdings 2" panose="05020102010507070707" pitchFamily="18" charset="2"/>
              <a:buChar char=""/>
            </a:pPr>
            <a:r>
              <a:rPr lang="en-US" sz="3600" dirty="0">
                <a:solidFill>
                  <a:schemeClr val="bg1"/>
                </a:solidFill>
                <a:latin typeface="Calibri" panose="020F0502020204030204" pitchFamily="34" charset="0"/>
                <a:cs typeface="Calibri" panose="020F0502020204030204" pitchFamily="34" charset="0"/>
                <a:sym typeface="Wingdings 2" panose="05020102010507070707" pitchFamily="18" charset="2"/>
              </a:rPr>
              <a:t>learning about God</a:t>
            </a:r>
          </a:p>
          <a:p>
            <a:pPr marL="1485900" lvl="2" indent="-571500">
              <a:buFont typeface="Wingdings 2" panose="05020102010507070707" pitchFamily="18" charset="2"/>
              <a:buChar char=""/>
            </a:pPr>
            <a:r>
              <a:rPr lang="en-US" sz="3600" dirty="0">
                <a:solidFill>
                  <a:schemeClr val="bg1"/>
                </a:solidFill>
                <a:latin typeface="Calibri" panose="020F0502020204030204" pitchFamily="34" charset="0"/>
                <a:cs typeface="Calibri" panose="020F0502020204030204" pitchFamily="34" charset="0"/>
                <a:sym typeface="Wingdings 2" panose="05020102010507070707" pitchFamily="18" charset="2"/>
              </a:rPr>
              <a:t>connecting to God</a:t>
            </a:r>
          </a:p>
          <a:p>
            <a:pPr marL="1485900" lvl="2" indent="-571500">
              <a:buFont typeface="Wingdings 2" panose="05020102010507070707" pitchFamily="18" charset="2"/>
              <a:buChar char=""/>
            </a:pPr>
            <a:r>
              <a:rPr lang="en-US" sz="3600" dirty="0">
                <a:solidFill>
                  <a:schemeClr val="bg1"/>
                </a:solidFill>
                <a:latin typeface="Calibri" panose="020F0502020204030204" pitchFamily="34" charset="0"/>
                <a:cs typeface="Calibri" panose="020F0502020204030204" pitchFamily="34" charset="0"/>
                <a:sym typeface="Wingdings 2" panose="05020102010507070707" pitchFamily="18" charset="2"/>
              </a:rPr>
              <a:t>serving God</a:t>
            </a:r>
          </a:p>
          <a:p>
            <a:pPr marL="1485900" lvl="2" indent="-571500">
              <a:buFont typeface="Wingdings 2" panose="05020102010507070707" pitchFamily="18" charset="2"/>
              <a:buChar char=""/>
            </a:pPr>
            <a:r>
              <a:rPr lang="en-US" sz="3600" dirty="0">
                <a:solidFill>
                  <a:schemeClr val="bg1"/>
                </a:solidFill>
                <a:latin typeface="Calibri" panose="020F0502020204030204" pitchFamily="34" charset="0"/>
                <a:cs typeface="Calibri" panose="020F0502020204030204" pitchFamily="34" charset="0"/>
                <a:sym typeface="Wingdings 2" panose="05020102010507070707" pitchFamily="18" charset="2"/>
              </a:rPr>
              <a:t>healing by God</a:t>
            </a:r>
            <a:endParaRPr lang="en-US"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648129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5C1077A5-4C11-4524-9998-D5B14AC05E02}"/>
              </a:ext>
            </a:extLst>
          </p:cNvPr>
          <p:cNvSpPr txBox="1">
            <a:spLocks noChangeArrowheads="1"/>
          </p:cNvSpPr>
          <p:nvPr/>
        </p:nvSpPr>
        <p:spPr bwMode="auto">
          <a:xfrm>
            <a:off x="2743200" y="0"/>
            <a:ext cx="6400799" cy="4524315"/>
          </a:xfrm>
          <a:prstGeom prst="rect">
            <a:avLst/>
          </a:prstGeom>
          <a:noFill/>
          <a:ln w="9525">
            <a:noFill/>
            <a:miter lim="800000"/>
            <a:headEnd/>
            <a:tailEnd/>
          </a:ln>
        </p:spPr>
        <p:txBody>
          <a:bodyPr wrap="square">
            <a:spAutoFit/>
          </a:bodyPr>
          <a:lstStyle/>
          <a:p>
            <a:pPr>
              <a:spcBef>
                <a:spcPct val="50000"/>
              </a:spcBef>
            </a:pPr>
            <a:r>
              <a:rPr lang="en-US" sz="3600" dirty="0">
                <a:solidFill>
                  <a:schemeClr val="bg1"/>
                </a:solidFill>
                <a:latin typeface="Calibri" panose="020F0502020204030204" pitchFamily="34" charset="0"/>
                <a:cs typeface="Calibri" panose="020F0502020204030204" pitchFamily="34" charset="0"/>
              </a:rPr>
              <a:t>Hebrews 10.25 ESV</a:t>
            </a:r>
          </a:p>
          <a:p>
            <a:pPr>
              <a:spcBef>
                <a:spcPts val="0"/>
              </a:spcBef>
            </a:pPr>
            <a:r>
              <a:rPr lang="en-US" sz="3600" dirty="0">
                <a:solidFill>
                  <a:schemeClr val="bg1"/>
                </a:solidFill>
                <a:latin typeface="Calibri" panose="020F0502020204030204" pitchFamily="34" charset="0"/>
                <a:cs typeface="Calibri" panose="020F0502020204030204" pitchFamily="34" charset="0"/>
              </a:rPr>
              <a:t>…not neglecting to meet together, as is the habit of some, but encouraging one another, all the more as you see </a:t>
            </a:r>
            <a:r>
              <a:rPr lang="en-US" sz="3600" b="1" u="sng" dirty="0">
                <a:solidFill>
                  <a:srgbClr val="FFFF00"/>
                </a:solidFill>
                <a:latin typeface="Calibri" panose="020F0502020204030204" pitchFamily="34" charset="0"/>
                <a:cs typeface="Calibri" panose="020F0502020204030204" pitchFamily="34" charset="0"/>
              </a:rPr>
              <a:t>the Day drawing near</a:t>
            </a:r>
            <a:r>
              <a:rPr lang="en-US" sz="3600" dirty="0">
                <a:solidFill>
                  <a:schemeClr val="bg1"/>
                </a:solidFill>
                <a:latin typeface="Calibri" panose="020F0502020204030204" pitchFamily="34" charset="0"/>
                <a:cs typeface="Calibri" panose="020F0502020204030204" pitchFamily="34" charset="0"/>
              </a:rPr>
              <a:t>.</a:t>
            </a:r>
          </a:p>
          <a:p>
            <a:pPr>
              <a:spcBef>
                <a:spcPts val="0"/>
              </a:spcBef>
            </a:pPr>
            <a:endParaRPr lang="en-US" sz="3600" dirty="0">
              <a:solidFill>
                <a:schemeClr val="bg1"/>
              </a:solidFill>
              <a:latin typeface="Calibri" panose="020F0502020204030204" pitchFamily="34" charset="0"/>
              <a:cs typeface="Calibri" panose="020F0502020204030204" pitchFamily="34" charset="0"/>
            </a:endParaRPr>
          </a:p>
          <a:p>
            <a:pPr algn="r">
              <a:spcBef>
                <a:spcPts val="0"/>
              </a:spcBef>
            </a:pPr>
            <a:r>
              <a:rPr lang="en-US" sz="3600" b="1" u="sng" dirty="0">
                <a:solidFill>
                  <a:srgbClr val="FFFF00"/>
                </a:solidFill>
                <a:latin typeface="Calibri" panose="020F0502020204030204" pitchFamily="34" charset="0"/>
                <a:cs typeface="Calibri" panose="020F0502020204030204" pitchFamily="34" charset="0"/>
              </a:rPr>
              <a:t>Jesus is coming back!</a:t>
            </a:r>
          </a:p>
        </p:txBody>
      </p:sp>
      <p:cxnSp>
        <p:nvCxnSpPr>
          <p:cNvPr id="4" name="Straight Arrow Connector 3">
            <a:extLst>
              <a:ext uri="{FF2B5EF4-FFF2-40B4-BE49-F238E27FC236}">
                <a16:creationId xmlns:a16="http://schemas.microsoft.com/office/drawing/2014/main" id="{0A7D5EC0-F092-4D75-ACED-D7901C8D59A1}"/>
              </a:ext>
            </a:extLst>
          </p:cNvPr>
          <p:cNvCxnSpPr>
            <a:cxnSpLocks/>
          </p:cNvCxnSpPr>
          <p:nvPr/>
        </p:nvCxnSpPr>
        <p:spPr>
          <a:xfrm flipH="1">
            <a:off x="6781800" y="2987233"/>
            <a:ext cx="457200" cy="822767"/>
          </a:xfrm>
          <a:prstGeom prst="straightConnector1">
            <a:avLst/>
          </a:prstGeom>
          <a:ln w="50800">
            <a:solidFill>
              <a:srgbClr val="FFFF00"/>
            </a:solidFill>
            <a:tailEnd type="triangle" w="med" len="lg"/>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4F3956E-9A8B-4BE4-AE1E-47763AF46AC1}"/>
              </a:ext>
            </a:extLst>
          </p:cNvPr>
          <p:cNvPicPr>
            <a:picLocks noChangeAspect="1"/>
          </p:cNvPicPr>
          <p:nvPr/>
        </p:nvPicPr>
        <p:blipFill rotWithShape="1">
          <a:blip r:embed="rId2">
            <a:extLst>
              <a:ext uri="{28A0092B-C50C-407E-A947-70E740481C1C}">
                <a14:useLocalDpi xmlns:a14="http://schemas.microsoft.com/office/drawing/2010/main" val="0"/>
              </a:ext>
            </a:extLst>
          </a:blip>
          <a:srcRect l="20288" r="24377"/>
          <a:stretch/>
        </p:blipFill>
        <p:spPr>
          <a:xfrm>
            <a:off x="0" y="-12680"/>
            <a:ext cx="2743200" cy="6858000"/>
          </a:xfrm>
          <a:prstGeom prst="rect">
            <a:avLst/>
          </a:prstGeom>
        </p:spPr>
      </p:pic>
      <p:sp>
        <p:nvSpPr>
          <p:cNvPr id="5" name="TextBox 4">
            <a:extLst>
              <a:ext uri="{FF2B5EF4-FFF2-40B4-BE49-F238E27FC236}">
                <a16:creationId xmlns:a16="http://schemas.microsoft.com/office/drawing/2014/main" id="{C9C4CB16-0F94-462F-B6F7-57CEB658FC83}"/>
              </a:ext>
            </a:extLst>
          </p:cNvPr>
          <p:cNvSpPr txBox="1"/>
          <p:nvPr/>
        </p:nvSpPr>
        <p:spPr>
          <a:xfrm>
            <a:off x="2714978" y="6445210"/>
            <a:ext cx="6400799" cy="400110"/>
          </a:xfrm>
          <a:prstGeom prst="rect">
            <a:avLst/>
          </a:prstGeom>
          <a:noFill/>
        </p:spPr>
        <p:txBody>
          <a:bodyPr wrap="square" rtlCol="0">
            <a:spAutoFit/>
          </a:bodyPr>
          <a:lstStyle/>
          <a:p>
            <a:r>
              <a:rPr lang="it-IT" sz="2000" dirty="0">
                <a:solidFill>
                  <a:schemeClr val="bg1"/>
                </a:solidFill>
                <a:latin typeface="Calibri" panose="020F0502020204030204" pitchFamily="34" charset="0"/>
                <a:cs typeface="Calibri" panose="020F0502020204030204" pitchFamily="34" charset="0"/>
              </a:rPr>
              <a:t>image by Cima da Conegliano; from italian-art.ru</a:t>
            </a:r>
            <a:endParaRPr lang="en-US" sz="2000" dirty="0">
              <a:solidFill>
                <a:schemeClr val="bg1"/>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11723"/>
            <a:ext cx="8686800" cy="5355312"/>
          </a:xfrm>
          <a:prstGeom prst="rect">
            <a:avLst/>
          </a:prstGeom>
          <a:noFill/>
          <a:ln w="9525">
            <a:noFill/>
            <a:miter lim="800000"/>
            <a:headEnd/>
            <a:tailEnd/>
          </a:ln>
          <a:effectLst/>
        </p:spPr>
        <p:txBody>
          <a:bodyPr>
            <a:spAutoFit/>
          </a:bodyPr>
          <a:lstStyle/>
          <a:p>
            <a:pPr>
              <a:spcBef>
                <a:spcPct val="50000"/>
              </a:spcBef>
              <a:defRPr/>
            </a:pPr>
            <a:r>
              <a:rPr lang="en-US" sz="3600" b="1" dirty="0">
                <a:solidFill>
                  <a:srgbClr val="FFFF00"/>
                </a:solidFill>
                <a:latin typeface="Calibri" panose="020F0502020204030204" pitchFamily="34" charset="0"/>
                <a:cs typeface="Calibri" panose="020F0502020204030204" pitchFamily="34" charset="0"/>
              </a:rPr>
              <a:t>Action Steps</a:t>
            </a:r>
          </a:p>
          <a:p>
            <a:pPr>
              <a:spcBef>
                <a:spcPct val="50000"/>
              </a:spcBef>
              <a:defRPr/>
            </a:pPr>
            <a:r>
              <a:rPr lang="en-US" sz="3600" dirty="0">
                <a:solidFill>
                  <a:schemeClr val="bg1"/>
                </a:solidFill>
                <a:latin typeface="Calibri" panose="020F0502020204030204" pitchFamily="34" charset="0"/>
                <a:cs typeface="Calibri" panose="020F0502020204030204" pitchFamily="34" charset="0"/>
              </a:rPr>
              <a:t>1. Form strong friendships with other believers and spend time with them.</a:t>
            </a:r>
          </a:p>
          <a:p>
            <a:pPr>
              <a:spcBef>
                <a:spcPct val="50000"/>
              </a:spcBef>
              <a:defRPr/>
            </a:pPr>
            <a:r>
              <a:rPr lang="en-US" sz="3600" dirty="0">
                <a:solidFill>
                  <a:schemeClr val="bg1"/>
                </a:solidFill>
                <a:latin typeface="Calibri" panose="020F0502020204030204" pitchFamily="34" charset="0"/>
                <a:cs typeface="Calibri" panose="020F0502020204030204" pitchFamily="34" charset="0"/>
              </a:rPr>
              <a:t>2. Encourage each other in faith and hold each other accountable, to stay in a healthy relationship with God.</a:t>
            </a:r>
          </a:p>
          <a:p>
            <a:pPr>
              <a:spcBef>
                <a:spcPct val="50000"/>
              </a:spcBef>
              <a:defRPr/>
            </a:pPr>
            <a:r>
              <a:rPr lang="en-US" sz="3600" dirty="0">
                <a:solidFill>
                  <a:schemeClr val="bg1"/>
                </a:solidFill>
                <a:latin typeface="Calibri" panose="020F0502020204030204" pitchFamily="34" charset="0"/>
                <a:cs typeface="Calibri" panose="020F0502020204030204" pitchFamily="34" charset="0"/>
              </a:rPr>
              <a:t>3. Think of ways to provoke each other into amazing acts of love, and do them together.</a:t>
            </a:r>
          </a:p>
        </p:txBody>
      </p:sp>
    </p:spTree>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77E43E3-B9B6-4D3E-85E3-1B908D575B3E}"/>
              </a:ext>
            </a:extLst>
          </p:cNvPr>
          <p:cNvSpPr txBox="1"/>
          <p:nvPr/>
        </p:nvSpPr>
        <p:spPr>
          <a:xfrm>
            <a:off x="0" y="15536"/>
            <a:ext cx="9144000" cy="4832092"/>
          </a:xfrm>
          <a:prstGeom prst="rect">
            <a:avLst/>
          </a:prstGeom>
          <a:noFill/>
        </p:spPr>
        <p:txBody>
          <a:bodyPr wrap="square" rtlCol="0">
            <a:spAutoFit/>
          </a:bodyPr>
          <a:lstStyle/>
          <a:p>
            <a:r>
              <a:rPr lang="en-US" sz="3200" b="1" dirty="0">
                <a:solidFill>
                  <a:srgbClr val="FFFF00"/>
                </a:solidFill>
                <a:latin typeface="Calibri" panose="020F0502020204030204" pitchFamily="34" charset="0"/>
                <a:cs typeface="Calibri" panose="020F0502020204030204" pitchFamily="34" charset="0"/>
              </a:rPr>
              <a:t>Context for Hebrews 10.24-25:  </a:t>
            </a:r>
          </a:p>
          <a:p>
            <a:endParaRPr lang="en-US" sz="2000" dirty="0">
              <a:solidFill>
                <a:schemeClr val="bg1"/>
              </a:solidFill>
              <a:latin typeface="Calibri" panose="020F0502020204030204" pitchFamily="34" charset="0"/>
              <a:cs typeface="Calibri" panose="020F0502020204030204" pitchFamily="34" charset="0"/>
            </a:endParaRPr>
          </a:p>
          <a:p>
            <a:r>
              <a:rPr lang="en-US" sz="3200" dirty="0">
                <a:solidFill>
                  <a:schemeClr val="bg1"/>
                </a:solidFill>
                <a:latin typeface="Calibri" panose="020F0502020204030204" pitchFamily="34" charset="0"/>
                <a:cs typeface="Calibri" panose="020F0502020204030204" pitchFamily="34" charset="0"/>
                <a:sym typeface="Wingdings 2" panose="05020102010507070707" pitchFamily="18" charset="2"/>
              </a:rPr>
              <a:t> </a:t>
            </a:r>
            <a:r>
              <a:rPr lang="en-US" sz="3200" dirty="0">
                <a:solidFill>
                  <a:schemeClr val="bg1"/>
                </a:solidFill>
                <a:latin typeface="Calibri" panose="020F0502020204030204" pitchFamily="34" charset="0"/>
                <a:cs typeface="Calibri" panose="020F0502020204030204" pitchFamily="34" charset="0"/>
              </a:rPr>
              <a:t>Christ’s sacrifice is good forever.</a:t>
            </a:r>
          </a:p>
          <a:p>
            <a:endParaRPr lang="en-US" sz="3200" dirty="0">
              <a:solidFill>
                <a:schemeClr val="bg1"/>
              </a:solidFill>
              <a:latin typeface="Calibri" panose="020F0502020204030204" pitchFamily="34" charset="0"/>
              <a:cs typeface="Calibri" panose="020F0502020204030204" pitchFamily="34" charset="0"/>
            </a:endParaRPr>
          </a:p>
          <a:p>
            <a:r>
              <a:rPr lang="en-US" sz="3200" dirty="0">
                <a:solidFill>
                  <a:schemeClr val="bg1"/>
                </a:solidFill>
                <a:latin typeface="Calibri" panose="020F0502020204030204" pitchFamily="34" charset="0"/>
                <a:cs typeface="Calibri" panose="020F0502020204030204" pitchFamily="34" charset="0"/>
                <a:sym typeface="Wingdings 2" panose="05020102010507070707" pitchFamily="18" charset="2"/>
              </a:rPr>
              <a:t> </a:t>
            </a:r>
            <a:r>
              <a:rPr lang="en-US" sz="3200" dirty="0">
                <a:solidFill>
                  <a:schemeClr val="bg1"/>
                </a:solidFill>
                <a:latin typeface="Calibri" panose="020F0502020204030204" pitchFamily="34" charset="0"/>
                <a:cs typeface="Calibri" panose="020F0502020204030204" pitchFamily="34" charset="0"/>
              </a:rPr>
              <a:t>Through Christ, we have God’s grace &amp; forgiveness.</a:t>
            </a:r>
          </a:p>
          <a:p>
            <a:endParaRPr lang="en-US" sz="3200" dirty="0">
              <a:solidFill>
                <a:schemeClr val="bg1"/>
              </a:solidFill>
              <a:latin typeface="Calibri" panose="020F0502020204030204" pitchFamily="34" charset="0"/>
              <a:cs typeface="Calibri" panose="020F0502020204030204" pitchFamily="34" charset="0"/>
            </a:endParaRPr>
          </a:p>
          <a:p>
            <a:r>
              <a:rPr lang="en-US" sz="3200" dirty="0">
                <a:solidFill>
                  <a:schemeClr val="bg1"/>
                </a:solidFill>
                <a:latin typeface="Calibri" panose="020F0502020204030204" pitchFamily="34" charset="0"/>
                <a:cs typeface="Calibri" panose="020F0502020204030204" pitchFamily="34" charset="0"/>
                <a:sym typeface="Wingdings 2" panose="05020102010507070707" pitchFamily="18" charset="2"/>
              </a:rPr>
              <a:t> </a:t>
            </a:r>
            <a:r>
              <a:rPr lang="en-US" sz="3200" dirty="0">
                <a:solidFill>
                  <a:schemeClr val="bg1"/>
                </a:solidFill>
                <a:latin typeface="Calibri" panose="020F0502020204030204" pitchFamily="34" charset="0"/>
                <a:cs typeface="Calibri" panose="020F0502020204030204" pitchFamily="34" charset="0"/>
              </a:rPr>
              <a:t>Through Christ, we have direct access to God.</a:t>
            </a:r>
          </a:p>
          <a:p>
            <a:endParaRPr lang="en-US" sz="3200" dirty="0">
              <a:solidFill>
                <a:schemeClr val="bg1"/>
              </a:solidFill>
              <a:latin typeface="Calibri" panose="020F0502020204030204" pitchFamily="34" charset="0"/>
              <a:cs typeface="Calibri" panose="020F0502020204030204" pitchFamily="34" charset="0"/>
            </a:endParaRPr>
          </a:p>
          <a:p>
            <a:r>
              <a:rPr lang="en-US" sz="3200" dirty="0">
                <a:solidFill>
                  <a:schemeClr val="bg1"/>
                </a:solidFill>
                <a:latin typeface="Calibri" panose="020F0502020204030204" pitchFamily="34" charset="0"/>
                <a:cs typeface="Calibri" panose="020F0502020204030204" pitchFamily="34" charset="0"/>
                <a:sym typeface="Wingdings 2" panose="05020102010507070707" pitchFamily="18" charset="2"/>
              </a:rPr>
              <a:t> </a:t>
            </a:r>
            <a:r>
              <a:rPr lang="en-US" sz="3200" dirty="0">
                <a:solidFill>
                  <a:schemeClr val="bg1"/>
                </a:solidFill>
                <a:latin typeface="Calibri" panose="020F0502020204030204" pitchFamily="34" charset="0"/>
                <a:cs typeface="Calibri" panose="020F0502020204030204" pitchFamily="34" charset="0"/>
              </a:rPr>
              <a:t>10.23:  Let us hold fast the confession of our hope without wavering, for he who promised is faithful.</a:t>
            </a:r>
          </a:p>
        </p:txBody>
      </p:sp>
    </p:spTree>
    <p:extLst>
      <p:ext uri="{BB962C8B-B14F-4D97-AF65-F5344CB8AC3E}">
        <p14:creationId xmlns:p14="http://schemas.microsoft.com/office/powerpoint/2010/main" val="335112856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1295400"/>
            <a:ext cx="9117623" cy="2862322"/>
          </a:xfrm>
          <a:prstGeom prst="rect">
            <a:avLst/>
          </a:prstGeom>
          <a:noFill/>
          <a:ln w="9525">
            <a:noFill/>
            <a:miter lim="800000"/>
            <a:headEnd/>
            <a:tailEnd/>
          </a:ln>
        </p:spPr>
        <p:txBody>
          <a:bodyPr wrap="square">
            <a:spAutoFit/>
          </a:bodyPr>
          <a:lstStyle/>
          <a:p>
            <a:pPr>
              <a:spcBef>
                <a:spcPts val="0"/>
              </a:spcBef>
            </a:pPr>
            <a:r>
              <a:rPr lang="en-US" sz="3600" dirty="0">
                <a:solidFill>
                  <a:schemeClr val="bg1"/>
                </a:solidFill>
                <a:latin typeface="Calibri" panose="020F0502020204030204" pitchFamily="34" charset="0"/>
                <a:cs typeface="Calibri" panose="020F0502020204030204" pitchFamily="34" charset="0"/>
              </a:rPr>
              <a:t>Hebrews 10.24-25 ESV:  And let us consider how to stir up one another to love and good works, not neglecting to meet together, as is the habit of some, but encouraging one another, and all the more as you see the Day drawing near.</a:t>
            </a:r>
          </a:p>
        </p:txBody>
      </p:sp>
    </p:spTree>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1B7A3B-5154-42C9-866E-FA40411E4D3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231" b="-16231"/>
          <a:stretch/>
        </p:blipFill>
        <p:spPr>
          <a:xfrm>
            <a:off x="0" y="1737360"/>
            <a:ext cx="9144000" cy="6096000"/>
          </a:xfrm>
          <a:prstGeom prst="rect">
            <a:avLst/>
          </a:prstGeom>
        </p:spPr>
      </p:pic>
      <p:sp>
        <p:nvSpPr>
          <p:cNvPr id="7170" name="Text Box 2"/>
          <p:cNvSpPr txBox="1">
            <a:spLocks noChangeArrowheads="1"/>
          </p:cNvSpPr>
          <p:nvPr/>
        </p:nvSpPr>
        <p:spPr bwMode="auto">
          <a:xfrm>
            <a:off x="0" y="0"/>
            <a:ext cx="9144000" cy="1754326"/>
          </a:xfrm>
          <a:prstGeom prst="rect">
            <a:avLst/>
          </a:prstGeom>
          <a:noFill/>
          <a:ln w="9525">
            <a:noFill/>
            <a:miter lim="800000"/>
            <a:headEnd/>
            <a:tailEnd/>
          </a:ln>
        </p:spPr>
        <p:txBody>
          <a:bodyPr wrap="square">
            <a:spAutoFit/>
          </a:bodyPr>
          <a:lstStyle/>
          <a:p>
            <a:pPr>
              <a:spcBef>
                <a:spcPct val="50000"/>
              </a:spcBef>
            </a:pPr>
            <a:r>
              <a:rPr lang="en-US" sz="3600" dirty="0">
                <a:solidFill>
                  <a:schemeClr val="bg1"/>
                </a:solidFill>
                <a:latin typeface="Calibri" panose="020F0502020204030204" pitchFamily="34" charset="0"/>
                <a:cs typeface="Calibri" panose="020F0502020204030204" pitchFamily="34" charset="0"/>
              </a:rPr>
              <a:t>Hebrews 10.24 ESV </a:t>
            </a:r>
          </a:p>
          <a:p>
            <a:pPr>
              <a:spcBef>
                <a:spcPts val="0"/>
              </a:spcBef>
            </a:pPr>
            <a:r>
              <a:rPr lang="en-US" sz="3600" dirty="0">
                <a:solidFill>
                  <a:schemeClr val="bg1"/>
                </a:solidFill>
                <a:latin typeface="Calibri" panose="020F0502020204030204" pitchFamily="34" charset="0"/>
                <a:cs typeface="Calibri" panose="020F0502020204030204" pitchFamily="34" charset="0"/>
              </a:rPr>
              <a:t>And let us consider how to stir up one another to love and </a:t>
            </a:r>
            <a:r>
              <a:rPr lang="en-US" sz="3600" b="1" u="sng" dirty="0">
                <a:solidFill>
                  <a:srgbClr val="FFFF00"/>
                </a:solidFill>
                <a:latin typeface="Calibri" panose="020F0502020204030204" pitchFamily="34" charset="0"/>
                <a:cs typeface="Calibri" panose="020F0502020204030204" pitchFamily="34" charset="0"/>
              </a:rPr>
              <a:t>good works</a:t>
            </a:r>
            <a:r>
              <a:rPr lang="en-US" sz="3600" dirty="0">
                <a:solidFill>
                  <a:schemeClr val="bg1"/>
                </a:solidFill>
                <a:latin typeface="Calibri" panose="020F0502020204030204" pitchFamily="34" charset="0"/>
                <a:cs typeface="Calibri" panose="020F0502020204030204" pitchFamily="34" charset="0"/>
              </a:rPr>
              <a:t>…</a:t>
            </a:r>
          </a:p>
        </p:txBody>
      </p:sp>
      <p:sp>
        <p:nvSpPr>
          <p:cNvPr id="2" name="Rectangle 1">
            <a:extLst>
              <a:ext uri="{FF2B5EF4-FFF2-40B4-BE49-F238E27FC236}">
                <a16:creationId xmlns:a16="http://schemas.microsoft.com/office/drawing/2014/main" id="{71EE9052-F593-4757-8BC1-4ACBC17F8B5A}"/>
              </a:ext>
            </a:extLst>
          </p:cNvPr>
          <p:cNvSpPr/>
          <p:nvPr/>
        </p:nvSpPr>
        <p:spPr>
          <a:xfrm rot="20062033">
            <a:off x="7424427" y="4642010"/>
            <a:ext cx="1838966"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VBS!</a:t>
            </a:r>
          </a:p>
        </p:txBody>
      </p:sp>
    </p:spTree>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4"/>
          <p:cNvSpPr txBox="1">
            <a:spLocks noChangeArrowheads="1"/>
          </p:cNvSpPr>
          <p:nvPr/>
        </p:nvSpPr>
        <p:spPr bwMode="auto">
          <a:xfrm>
            <a:off x="4116650" y="2743200"/>
            <a:ext cx="5181600" cy="3970318"/>
          </a:xfrm>
          <a:prstGeom prst="rect">
            <a:avLst/>
          </a:prstGeom>
          <a:noFill/>
          <a:ln w="9525">
            <a:noFill/>
            <a:miter lim="800000"/>
            <a:headEnd/>
            <a:tailEnd/>
          </a:ln>
        </p:spPr>
        <p:txBody>
          <a:bodyPr wrap="square">
            <a:spAutoFit/>
          </a:bodyPr>
          <a:lstStyle/>
          <a:p>
            <a:r>
              <a:rPr lang="el-GR" sz="3600" b="1" dirty="0">
                <a:solidFill>
                  <a:srgbClr val="FFFF00"/>
                </a:solidFill>
                <a:latin typeface="Times New Roman" panose="02020603050405020304" pitchFamily="18" charset="0"/>
                <a:cs typeface="Times New Roman" panose="02020603050405020304" pitchFamily="18" charset="0"/>
              </a:rPr>
              <a:t>ἀγάπη</a:t>
            </a:r>
            <a:r>
              <a:rPr lang="en-US" sz="3600" b="1" dirty="0">
                <a:solidFill>
                  <a:schemeClr val="bg1"/>
                </a:solidFill>
                <a:latin typeface="Calibri" panose="020F0502020204030204" pitchFamily="34" charset="0"/>
                <a:cs typeface="Calibri" panose="020F0502020204030204" pitchFamily="34" charset="0"/>
              </a:rPr>
              <a:t> </a:t>
            </a:r>
            <a:r>
              <a:rPr lang="en-US" sz="3600" dirty="0">
                <a:solidFill>
                  <a:schemeClr val="bg1"/>
                </a:solidFill>
                <a:latin typeface="Calibri" panose="020F0502020204030204" pitchFamily="34" charset="0"/>
                <a:cs typeface="Calibri" panose="020F0502020204030204" pitchFamily="34" charset="0"/>
              </a:rPr>
              <a:t>[ah-GAH-pay] </a:t>
            </a:r>
          </a:p>
          <a:p>
            <a:endParaRPr lang="en-US" sz="3600" dirty="0">
              <a:solidFill>
                <a:schemeClr val="bg1"/>
              </a:solidFill>
              <a:latin typeface="Calibri" panose="020F0502020204030204" pitchFamily="34" charset="0"/>
              <a:cs typeface="Calibri" panose="020F0502020204030204" pitchFamily="34" charset="0"/>
            </a:endParaRPr>
          </a:p>
          <a:p>
            <a:r>
              <a:rPr lang="en-US" sz="3600" u="sng" dirty="0">
                <a:solidFill>
                  <a:schemeClr val="bg1"/>
                </a:solidFill>
                <a:latin typeface="Calibri" panose="020F0502020204030204" pitchFamily="34" charset="0"/>
                <a:cs typeface="Calibri" panose="020F0502020204030204" pitchFamily="34" charset="0"/>
              </a:rPr>
              <a:t>God’s kind of love</a:t>
            </a:r>
            <a:r>
              <a:rPr lang="en-US" sz="3600" dirty="0">
                <a:solidFill>
                  <a:schemeClr val="bg1"/>
                </a:solidFill>
                <a:latin typeface="Calibri" panose="020F0502020204030204" pitchFamily="34" charset="0"/>
                <a:cs typeface="Calibri" panose="020F0502020204030204" pitchFamily="34" charset="0"/>
              </a:rPr>
              <a:t>:</a:t>
            </a:r>
          </a:p>
          <a:p>
            <a:pPr lvl="1">
              <a:buFont typeface="Arial" charset="0"/>
              <a:buChar char="†"/>
            </a:pPr>
            <a:r>
              <a:rPr lang="en-US" sz="3600" dirty="0">
                <a:solidFill>
                  <a:schemeClr val="bg1"/>
                </a:solidFill>
                <a:latin typeface="Calibri" panose="020F0502020204030204" pitchFamily="34" charset="0"/>
                <a:cs typeface="Calibri" panose="020F0502020204030204" pitchFamily="34" charset="0"/>
              </a:rPr>
              <a:t> unwavering</a:t>
            </a:r>
          </a:p>
          <a:p>
            <a:pPr lvl="1">
              <a:buFont typeface="Arial" charset="0"/>
              <a:buChar char="†"/>
            </a:pPr>
            <a:r>
              <a:rPr lang="en-US" sz="3600" dirty="0">
                <a:solidFill>
                  <a:schemeClr val="bg1"/>
                </a:solidFill>
                <a:latin typeface="Calibri" panose="020F0502020204030204" pitchFamily="34" charset="0"/>
                <a:cs typeface="Calibri" panose="020F0502020204030204" pitchFamily="34" charset="0"/>
              </a:rPr>
              <a:t> sacrificial</a:t>
            </a:r>
          </a:p>
          <a:p>
            <a:pPr lvl="1">
              <a:buFont typeface="Arial" charset="0"/>
              <a:buChar char="†"/>
            </a:pPr>
            <a:r>
              <a:rPr lang="en-US" sz="3600" dirty="0">
                <a:solidFill>
                  <a:schemeClr val="bg1"/>
                </a:solidFill>
                <a:latin typeface="Calibri" panose="020F0502020204030204" pitchFamily="34" charset="0"/>
                <a:cs typeface="Calibri" panose="020F0502020204030204" pitchFamily="34" charset="0"/>
              </a:rPr>
              <a:t> unconditional</a:t>
            </a:r>
          </a:p>
          <a:p>
            <a:pPr lvl="1">
              <a:buFont typeface="Arial" charset="0"/>
              <a:buChar char="†"/>
            </a:pPr>
            <a:r>
              <a:rPr lang="en-US" sz="3600" dirty="0">
                <a:solidFill>
                  <a:schemeClr val="bg1"/>
                </a:solidFill>
                <a:latin typeface="Calibri" panose="020F0502020204030204" pitchFamily="34" charset="0"/>
                <a:cs typeface="Calibri" panose="020F0502020204030204" pitchFamily="34" charset="0"/>
              </a:rPr>
              <a:t> amazing!</a:t>
            </a:r>
          </a:p>
        </p:txBody>
      </p:sp>
      <p:cxnSp>
        <p:nvCxnSpPr>
          <p:cNvPr id="7" name="Straight Arrow Connector 6"/>
          <p:cNvCxnSpPr>
            <a:cxnSpLocks/>
          </p:cNvCxnSpPr>
          <p:nvPr/>
        </p:nvCxnSpPr>
        <p:spPr>
          <a:xfrm>
            <a:off x="1447800" y="1754326"/>
            <a:ext cx="2730253" cy="1177031"/>
          </a:xfrm>
          <a:prstGeom prst="straightConnector1">
            <a:avLst/>
          </a:prstGeom>
          <a:ln w="50800">
            <a:solidFill>
              <a:srgbClr val="FFFF00"/>
            </a:solidFill>
            <a:tailEnd type="triangle" w="med" len="lg"/>
          </a:ln>
        </p:spPr>
        <p:style>
          <a:lnRef idx="1">
            <a:schemeClr val="accent1"/>
          </a:lnRef>
          <a:fillRef idx="0">
            <a:schemeClr val="accent1"/>
          </a:fillRef>
          <a:effectRef idx="0">
            <a:schemeClr val="accent1"/>
          </a:effectRef>
          <a:fontRef idx="minor">
            <a:schemeClr val="tx1"/>
          </a:fontRef>
        </p:style>
      </p:cxnSp>
      <p:sp>
        <p:nvSpPr>
          <p:cNvPr id="5" name="Text Box 2">
            <a:extLst>
              <a:ext uri="{FF2B5EF4-FFF2-40B4-BE49-F238E27FC236}">
                <a16:creationId xmlns:a16="http://schemas.microsoft.com/office/drawing/2014/main" id="{008B34E3-5E18-4674-865D-A876BC7CBC18}"/>
              </a:ext>
            </a:extLst>
          </p:cNvPr>
          <p:cNvSpPr txBox="1">
            <a:spLocks noChangeArrowheads="1"/>
          </p:cNvSpPr>
          <p:nvPr/>
        </p:nvSpPr>
        <p:spPr bwMode="auto">
          <a:xfrm>
            <a:off x="0" y="0"/>
            <a:ext cx="9144000" cy="1754326"/>
          </a:xfrm>
          <a:prstGeom prst="rect">
            <a:avLst/>
          </a:prstGeom>
          <a:noFill/>
          <a:ln w="9525">
            <a:noFill/>
            <a:miter lim="800000"/>
            <a:headEnd/>
            <a:tailEnd/>
          </a:ln>
        </p:spPr>
        <p:txBody>
          <a:bodyPr wrap="square">
            <a:spAutoFit/>
          </a:bodyPr>
          <a:lstStyle/>
          <a:p>
            <a:pPr>
              <a:spcBef>
                <a:spcPct val="50000"/>
              </a:spcBef>
            </a:pPr>
            <a:r>
              <a:rPr lang="en-US" sz="3600" dirty="0">
                <a:solidFill>
                  <a:schemeClr val="bg1"/>
                </a:solidFill>
                <a:latin typeface="Calibri" panose="020F0502020204030204" pitchFamily="34" charset="0"/>
                <a:cs typeface="Calibri" panose="020F0502020204030204" pitchFamily="34" charset="0"/>
              </a:rPr>
              <a:t>Hebrews 10.24 ESV </a:t>
            </a:r>
          </a:p>
          <a:p>
            <a:pPr>
              <a:spcBef>
                <a:spcPts val="0"/>
              </a:spcBef>
            </a:pPr>
            <a:r>
              <a:rPr lang="en-US" sz="3600" dirty="0">
                <a:solidFill>
                  <a:schemeClr val="bg1"/>
                </a:solidFill>
                <a:latin typeface="Calibri" panose="020F0502020204030204" pitchFamily="34" charset="0"/>
                <a:cs typeface="Calibri" panose="020F0502020204030204" pitchFamily="34" charset="0"/>
              </a:rPr>
              <a:t>And let us consider how to stir up one another to </a:t>
            </a:r>
            <a:r>
              <a:rPr lang="en-US" sz="3600" b="1" u="sng" dirty="0">
                <a:solidFill>
                  <a:srgbClr val="FFFF00"/>
                </a:solidFill>
                <a:latin typeface="Calibri" panose="020F0502020204030204" pitchFamily="34" charset="0"/>
                <a:cs typeface="Calibri" panose="020F0502020204030204" pitchFamily="34" charset="0"/>
              </a:rPr>
              <a:t>love</a:t>
            </a:r>
            <a:r>
              <a:rPr lang="en-US" sz="3600" dirty="0">
                <a:solidFill>
                  <a:schemeClr val="bg1"/>
                </a:solidFill>
                <a:latin typeface="Calibri" panose="020F0502020204030204" pitchFamily="34" charset="0"/>
                <a:cs typeface="Calibri" panose="020F0502020204030204" pitchFamily="34" charset="0"/>
              </a:rPr>
              <a:t> and good works…</a:t>
            </a:r>
          </a:p>
        </p:txBody>
      </p:sp>
    </p:spTree>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4"/>
          <p:cNvSpPr txBox="1">
            <a:spLocks noChangeArrowheads="1"/>
          </p:cNvSpPr>
          <p:nvPr/>
        </p:nvSpPr>
        <p:spPr bwMode="auto">
          <a:xfrm>
            <a:off x="4116650" y="2743200"/>
            <a:ext cx="5181600" cy="3970318"/>
          </a:xfrm>
          <a:prstGeom prst="rect">
            <a:avLst/>
          </a:prstGeom>
          <a:noFill/>
          <a:ln w="9525">
            <a:noFill/>
            <a:miter lim="800000"/>
            <a:headEnd/>
            <a:tailEnd/>
          </a:ln>
        </p:spPr>
        <p:txBody>
          <a:bodyPr wrap="square">
            <a:spAutoFit/>
          </a:bodyPr>
          <a:lstStyle/>
          <a:p>
            <a:r>
              <a:rPr lang="el-GR" sz="3600" b="1" dirty="0">
                <a:solidFill>
                  <a:srgbClr val="FFFF00"/>
                </a:solidFill>
                <a:latin typeface="Times New Roman" panose="02020603050405020304" pitchFamily="18" charset="0"/>
                <a:cs typeface="Times New Roman" panose="02020603050405020304" pitchFamily="18" charset="0"/>
              </a:rPr>
              <a:t>ἀγάπη</a:t>
            </a:r>
            <a:r>
              <a:rPr lang="en-US" sz="3600" b="1" dirty="0">
                <a:solidFill>
                  <a:schemeClr val="bg1"/>
                </a:solidFill>
                <a:latin typeface="Calibri" panose="020F0502020204030204" pitchFamily="34" charset="0"/>
                <a:cs typeface="Calibri" panose="020F0502020204030204" pitchFamily="34" charset="0"/>
              </a:rPr>
              <a:t> </a:t>
            </a:r>
            <a:r>
              <a:rPr lang="en-US" sz="3600" dirty="0">
                <a:solidFill>
                  <a:schemeClr val="bg1"/>
                </a:solidFill>
                <a:latin typeface="Calibri" panose="020F0502020204030204" pitchFamily="34" charset="0"/>
                <a:cs typeface="Calibri" panose="020F0502020204030204" pitchFamily="34" charset="0"/>
              </a:rPr>
              <a:t>[ah-GAH-pay] </a:t>
            </a:r>
          </a:p>
          <a:p>
            <a:endParaRPr lang="en-US" sz="3600" dirty="0">
              <a:solidFill>
                <a:schemeClr val="bg1"/>
              </a:solidFill>
              <a:latin typeface="Calibri" panose="020F0502020204030204" pitchFamily="34" charset="0"/>
              <a:cs typeface="Calibri" panose="020F0502020204030204" pitchFamily="34" charset="0"/>
            </a:endParaRPr>
          </a:p>
          <a:p>
            <a:r>
              <a:rPr lang="en-US" sz="3600" u="sng" dirty="0">
                <a:solidFill>
                  <a:schemeClr val="bg1"/>
                </a:solidFill>
                <a:latin typeface="Calibri" panose="020F0502020204030204" pitchFamily="34" charset="0"/>
                <a:cs typeface="Calibri" panose="020F0502020204030204" pitchFamily="34" charset="0"/>
              </a:rPr>
              <a:t>God’s kind of love</a:t>
            </a:r>
            <a:r>
              <a:rPr lang="en-US" sz="3600" dirty="0">
                <a:solidFill>
                  <a:schemeClr val="bg1"/>
                </a:solidFill>
                <a:latin typeface="Calibri" panose="020F0502020204030204" pitchFamily="34" charset="0"/>
                <a:cs typeface="Calibri" panose="020F0502020204030204" pitchFamily="34" charset="0"/>
              </a:rPr>
              <a:t>:</a:t>
            </a:r>
          </a:p>
          <a:p>
            <a:pPr lvl="1">
              <a:buFont typeface="Arial" charset="0"/>
              <a:buChar char="†"/>
            </a:pPr>
            <a:r>
              <a:rPr lang="en-US" sz="3600" dirty="0">
                <a:solidFill>
                  <a:schemeClr val="bg1"/>
                </a:solidFill>
                <a:latin typeface="Calibri" panose="020F0502020204030204" pitchFamily="34" charset="0"/>
                <a:cs typeface="Calibri" panose="020F0502020204030204" pitchFamily="34" charset="0"/>
              </a:rPr>
              <a:t> unwavering</a:t>
            </a:r>
          </a:p>
          <a:p>
            <a:pPr lvl="1">
              <a:buFont typeface="Arial" charset="0"/>
              <a:buChar char="†"/>
            </a:pPr>
            <a:r>
              <a:rPr lang="en-US" sz="3600" dirty="0">
                <a:solidFill>
                  <a:schemeClr val="bg1"/>
                </a:solidFill>
                <a:latin typeface="Calibri" panose="020F0502020204030204" pitchFamily="34" charset="0"/>
                <a:cs typeface="Calibri" panose="020F0502020204030204" pitchFamily="34" charset="0"/>
              </a:rPr>
              <a:t> sacrificial</a:t>
            </a:r>
          </a:p>
          <a:p>
            <a:pPr lvl="1">
              <a:buFont typeface="Arial" charset="0"/>
              <a:buChar char="†"/>
            </a:pPr>
            <a:r>
              <a:rPr lang="en-US" sz="3600" dirty="0">
                <a:solidFill>
                  <a:schemeClr val="bg1"/>
                </a:solidFill>
                <a:latin typeface="Calibri" panose="020F0502020204030204" pitchFamily="34" charset="0"/>
                <a:cs typeface="Calibri" panose="020F0502020204030204" pitchFamily="34" charset="0"/>
              </a:rPr>
              <a:t> unconditional</a:t>
            </a:r>
          </a:p>
          <a:p>
            <a:pPr lvl="1">
              <a:buFont typeface="Arial" charset="0"/>
              <a:buChar char="†"/>
            </a:pPr>
            <a:r>
              <a:rPr lang="en-US" sz="3600" dirty="0">
                <a:solidFill>
                  <a:schemeClr val="bg1"/>
                </a:solidFill>
                <a:latin typeface="Calibri" panose="020F0502020204030204" pitchFamily="34" charset="0"/>
                <a:cs typeface="Calibri" panose="020F0502020204030204" pitchFamily="34" charset="0"/>
              </a:rPr>
              <a:t> amazing!</a:t>
            </a:r>
          </a:p>
        </p:txBody>
      </p:sp>
      <p:cxnSp>
        <p:nvCxnSpPr>
          <p:cNvPr id="7" name="Straight Arrow Connector 6"/>
          <p:cNvCxnSpPr>
            <a:cxnSpLocks/>
          </p:cNvCxnSpPr>
          <p:nvPr/>
        </p:nvCxnSpPr>
        <p:spPr>
          <a:xfrm>
            <a:off x="1447800" y="1754326"/>
            <a:ext cx="2730253" cy="1177031"/>
          </a:xfrm>
          <a:prstGeom prst="straightConnector1">
            <a:avLst/>
          </a:prstGeom>
          <a:ln w="50800">
            <a:solidFill>
              <a:srgbClr val="FFFF00"/>
            </a:solidFill>
            <a:tailEnd type="triangle" w="med" len="lg"/>
          </a:ln>
        </p:spPr>
        <p:style>
          <a:lnRef idx="1">
            <a:schemeClr val="accent1"/>
          </a:lnRef>
          <a:fillRef idx="0">
            <a:schemeClr val="accent1"/>
          </a:fillRef>
          <a:effectRef idx="0">
            <a:schemeClr val="accent1"/>
          </a:effectRef>
          <a:fontRef idx="minor">
            <a:schemeClr val="tx1"/>
          </a:fontRef>
        </p:style>
      </p:cxnSp>
      <p:sp>
        <p:nvSpPr>
          <p:cNvPr id="5" name="Text Box 2">
            <a:extLst>
              <a:ext uri="{FF2B5EF4-FFF2-40B4-BE49-F238E27FC236}">
                <a16:creationId xmlns:a16="http://schemas.microsoft.com/office/drawing/2014/main" id="{008B34E3-5E18-4674-865D-A876BC7CBC18}"/>
              </a:ext>
            </a:extLst>
          </p:cNvPr>
          <p:cNvSpPr txBox="1">
            <a:spLocks noChangeArrowheads="1"/>
          </p:cNvSpPr>
          <p:nvPr/>
        </p:nvSpPr>
        <p:spPr bwMode="auto">
          <a:xfrm>
            <a:off x="0" y="0"/>
            <a:ext cx="9144000" cy="1754326"/>
          </a:xfrm>
          <a:prstGeom prst="rect">
            <a:avLst/>
          </a:prstGeom>
          <a:noFill/>
          <a:ln w="9525">
            <a:noFill/>
            <a:miter lim="800000"/>
            <a:headEnd/>
            <a:tailEnd/>
          </a:ln>
        </p:spPr>
        <p:txBody>
          <a:bodyPr wrap="square">
            <a:spAutoFit/>
          </a:bodyPr>
          <a:lstStyle/>
          <a:p>
            <a:pPr>
              <a:spcBef>
                <a:spcPct val="50000"/>
              </a:spcBef>
            </a:pPr>
            <a:r>
              <a:rPr lang="en-US" sz="3600" dirty="0">
                <a:solidFill>
                  <a:schemeClr val="bg1"/>
                </a:solidFill>
                <a:latin typeface="Calibri" panose="020F0502020204030204" pitchFamily="34" charset="0"/>
                <a:cs typeface="Calibri" panose="020F0502020204030204" pitchFamily="34" charset="0"/>
              </a:rPr>
              <a:t>Hebrews 10.24 ESV </a:t>
            </a:r>
          </a:p>
          <a:p>
            <a:pPr>
              <a:spcBef>
                <a:spcPts val="0"/>
              </a:spcBef>
            </a:pPr>
            <a:r>
              <a:rPr lang="en-US" sz="3600" dirty="0">
                <a:solidFill>
                  <a:schemeClr val="bg1"/>
                </a:solidFill>
                <a:latin typeface="Calibri" panose="020F0502020204030204" pitchFamily="34" charset="0"/>
                <a:cs typeface="Calibri" panose="020F0502020204030204" pitchFamily="34" charset="0"/>
              </a:rPr>
              <a:t>And let us consider how to stir up one another to </a:t>
            </a:r>
            <a:r>
              <a:rPr lang="en-US" sz="3600" b="1" u="sng" dirty="0">
                <a:solidFill>
                  <a:srgbClr val="FFFF00"/>
                </a:solidFill>
                <a:latin typeface="Calibri" panose="020F0502020204030204" pitchFamily="34" charset="0"/>
                <a:cs typeface="Calibri" panose="020F0502020204030204" pitchFamily="34" charset="0"/>
              </a:rPr>
              <a:t>love</a:t>
            </a:r>
            <a:r>
              <a:rPr lang="en-US" sz="3600" dirty="0">
                <a:solidFill>
                  <a:schemeClr val="bg1"/>
                </a:solidFill>
                <a:latin typeface="Calibri" panose="020F0502020204030204" pitchFamily="34" charset="0"/>
                <a:cs typeface="Calibri" panose="020F0502020204030204" pitchFamily="34" charset="0"/>
              </a:rPr>
              <a:t> and good works…</a:t>
            </a:r>
          </a:p>
        </p:txBody>
      </p:sp>
      <p:pic>
        <p:nvPicPr>
          <p:cNvPr id="6" name="Picture 5" descr="121105_alstott_5">
            <a:extLst>
              <a:ext uri="{FF2B5EF4-FFF2-40B4-BE49-F238E27FC236}">
                <a16:creationId xmlns:a16="http://schemas.microsoft.com/office/drawing/2014/main" id="{C34AE8BB-60DD-4095-9961-D42591029B77}"/>
              </a:ext>
            </a:extLst>
          </p:cNvPr>
          <p:cNvPicPr>
            <a:picLocks noChangeAspect="1" noChangeArrowheads="1"/>
          </p:cNvPicPr>
          <p:nvPr/>
        </p:nvPicPr>
        <p:blipFill>
          <a:blip r:embed="rId2" cstate="print"/>
          <a:srcRect/>
          <a:stretch>
            <a:fillRect/>
          </a:stretch>
        </p:blipFill>
        <p:spPr bwMode="auto">
          <a:xfrm>
            <a:off x="0" y="2667000"/>
            <a:ext cx="3352800" cy="4191000"/>
          </a:xfrm>
          <a:prstGeom prst="rect">
            <a:avLst/>
          </a:prstGeom>
          <a:noFill/>
          <a:ln w="9525">
            <a:noFill/>
            <a:miter lim="800000"/>
            <a:headEnd/>
            <a:tailEnd/>
          </a:ln>
        </p:spPr>
      </p:pic>
    </p:spTree>
    <p:extLst>
      <p:ext uri="{BB962C8B-B14F-4D97-AF65-F5344CB8AC3E}">
        <p14:creationId xmlns:p14="http://schemas.microsoft.com/office/powerpoint/2010/main" val="129163762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C85844A6-0D65-4B7A-B273-0C62F86F341D}"/>
              </a:ext>
            </a:extLst>
          </p:cNvPr>
          <p:cNvSpPr txBox="1">
            <a:spLocks noChangeArrowheads="1"/>
          </p:cNvSpPr>
          <p:nvPr/>
        </p:nvSpPr>
        <p:spPr bwMode="auto">
          <a:xfrm>
            <a:off x="0" y="0"/>
            <a:ext cx="9144000" cy="3970318"/>
          </a:xfrm>
          <a:prstGeom prst="rect">
            <a:avLst/>
          </a:prstGeom>
          <a:noFill/>
          <a:ln w="9525">
            <a:noFill/>
            <a:miter lim="800000"/>
            <a:headEnd/>
            <a:tailEnd/>
          </a:ln>
        </p:spPr>
        <p:txBody>
          <a:bodyPr wrap="square">
            <a:spAutoFit/>
          </a:bodyPr>
          <a:lstStyle/>
          <a:p>
            <a:pPr>
              <a:spcBef>
                <a:spcPts val="0"/>
              </a:spcBef>
            </a:pPr>
            <a:r>
              <a:rPr lang="en-US" sz="3600" dirty="0">
                <a:solidFill>
                  <a:schemeClr val="bg1"/>
                </a:solidFill>
                <a:latin typeface="Calibri" panose="020F0502020204030204" pitchFamily="34" charset="0"/>
                <a:cs typeface="Calibri" panose="020F0502020204030204" pitchFamily="34" charset="0"/>
              </a:rPr>
              <a:t>ESV:  And let us consider how to stir up one another to </a:t>
            </a:r>
            <a:r>
              <a:rPr lang="en-US" sz="3600" b="1" u="sng" dirty="0">
                <a:solidFill>
                  <a:srgbClr val="FFFF00"/>
                </a:solidFill>
                <a:latin typeface="Calibri" panose="020F0502020204030204" pitchFamily="34" charset="0"/>
                <a:cs typeface="Calibri" panose="020F0502020204030204" pitchFamily="34" charset="0"/>
              </a:rPr>
              <a:t>love</a:t>
            </a:r>
            <a:r>
              <a:rPr lang="en-US" sz="3600" dirty="0">
                <a:solidFill>
                  <a:schemeClr val="bg1"/>
                </a:solidFill>
                <a:latin typeface="Calibri" panose="020F0502020204030204" pitchFamily="34" charset="0"/>
                <a:cs typeface="Calibri" panose="020F0502020204030204" pitchFamily="34" charset="0"/>
              </a:rPr>
              <a:t> and good works…</a:t>
            </a:r>
          </a:p>
          <a:p>
            <a:pPr>
              <a:spcBef>
                <a:spcPts val="0"/>
              </a:spcBef>
            </a:pPr>
            <a:endParaRPr lang="en-US" sz="3600" dirty="0">
              <a:solidFill>
                <a:schemeClr val="bg1"/>
              </a:solidFill>
              <a:latin typeface="Calibri" panose="020F0502020204030204" pitchFamily="34" charset="0"/>
              <a:cs typeface="Calibri" panose="020F0502020204030204" pitchFamily="34" charset="0"/>
            </a:endParaRPr>
          </a:p>
          <a:p>
            <a:pPr>
              <a:spcBef>
                <a:spcPts val="0"/>
              </a:spcBef>
            </a:pPr>
            <a:r>
              <a:rPr lang="en-US" sz="3600" dirty="0">
                <a:solidFill>
                  <a:schemeClr val="bg1"/>
                </a:solidFill>
                <a:latin typeface="Calibri" panose="020F0502020204030204" pitchFamily="34" charset="0"/>
                <a:cs typeface="Calibri" panose="020F0502020204030204" pitchFamily="34" charset="0"/>
              </a:rPr>
              <a:t>NLT 1.0:  Think of ways to </a:t>
            </a:r>
          </a:p>
          <a:p>
            <a:pPr>
              <a:spcBef>
                <a:spcPts val="0"/>
              </a:spcBef>
            </a:pPr>
            <a:r>
              <a:rPr lang="en-US" sz="3600" dirty="0">
                <a:solidFill>
                  <a:schemeClr val="bg1"/>
                </a:solidFill>
                <a:latin typeface="Calibri" panose="020F0502020204030204" pitchFamily="34" charset="0"/>
                <a:cs typeface="Calibri" panose="020F0502020204030204" pitchFamily="34" charset="0"/>
              </a:rPr>
              <a:t>encourage one another to </a:t>
            </a:r>
          </a:p>
          <a:p>
            <a:pPr>
              <a:spcBef>
                <a:spcPts val="0"/>
              </a:spcBef>
            </a:pPr>
            <a:r>
              <a:rPr lang="en-US" sz="3600" b="1" u="sng" dirty="0">
                <a:solidFill>
                  <a:srgbClr val="FFFF00"/>
                </a:solidFill>
                <a:latin typeface="Calibri" panose="020F0502020204030204" pitchFamily="34" charset="0"/>
                <a:cs typeface="Calibri" panose="020F0502020204030204" pitchFamily="34" charset="0"/>
              </a:rPr>
              <a:t>outbursts of love</a:t>
            </a:r>
            <a:r>
              <a:rPr lang="en-US" sz="3600" b="1" dirty="0">
                <a:solidFill>
                  <a:srgbClr val="FFFF00"/>
                </a:solidFill>
                <a:latin typeface="Calibri" panose="020F0502020204030204" pitchFamily="34" charset="0"/>
                <a:cs typeface="Calibri" panose="020F0502020204030204" pitchFamily="34" charset="0"/>
              </a:rPr>
              <a:t> </a:t>
            </a:r>
            <a:r>
              <a:rPr lang="en-US" sz="3600" dirty="0">
                <a:solidFill>
                  <a:schemeClr val="bg1"/>
                </a:solidFill>
                <a:latin typeface="Calibri" panose="020F0502020204030204" pitchFamily="34" charset="0"/>
                <a:cs typeface="Calibri" panose="020F0502020204030204" pitchFamily="34" charset="0"/>
              </a:rPr>
              <a:t>and good </a:t>
            </a:r>
          </a:p>
          <a:p>
            <a:pPr>
              <a:spcBef>
                <a:spcPts val="0"/>
              </a:spcBef>
            </a:pPr>
            <a:r>
              <a:rPr lang="en-US" sz="3600" dirty="0">
                <a:solidFill>
                  <a:schemeClr val="bg1"/>
                </a:solidFill>
                <a:latin typeface="Calibri" panose="020F0502020204030204" pitchFamily="34" charset="0"/>
                <a:cs typeface="Calibri" panose="020F0502020204030204" pitchFamily="34" charset="0"/>
              </a:rPr>
              <a:t>deeds.</a:t>
            </a:r>
          </a:p>
        </p:txBody>
      </p:sp>
      <p:pic>
        <p:nvPicPr>
          <p:cNvPr id="8" name="Picture 7">
            <a:extLst>
              <a:ext uri="{FF2B5EF4-FFF2-40B4-BE49-F238E27FC236}">
                <a16:creationId xmlns:a16="http://schemas.microsoft.com/office/drawing/2014/main" id="{6963C428-1C6F-42D6-8C7E-C14E7C80C217}"/>
              </a:ext>
            </a:extLst>
          </p:cNvPr>
          <p:cNvPicPr>
            <a:picLocks noChangeAspect="1"/>
          </p:cNvPicPr>
          <p:nvPr/>
        </p:nvPicPr>
        <p:blipFill rotWithShape="1">
          <a:blip r:embed="rId2">
            <a:extLst>
              <a:ext uri="{28A0092B-C50C-407E-A947-70E740481C1C}">
                <a14:useLocalDpi xmlns:a14="http://schemas.microsoft.com/office/drawing/2010/main" val="0"/>
              </a:ext>
            </a:extLst>
          </a:blip>
          <a:srcRect l="31297" t="5500" r="32062" b="-5500"/>
          <a:stretch/>
        </p:blipFill>
        <p:spPr>
          <a:xfrm>
            <a:off x="6217920" y="1097280"/>
            <a:ext cx="2926080" cy="6096000"/>
          </a:xfrm>
          <a:prstGeom prst="rect">
            <a:avLst/>
          </a:prstGeom>
        </p:spPr>
      </p:pic>
      <p:sp>
        <p:nvSpPr>
          <p:cNvPr id="11" name="TextBox 10">
            <a:extLst>
              <a:ext uri="{FF2B5EF4-FFF2-40B4-BE49-F238E27FC236}">
                <a16:creationId xmlns:a16="http://schemas.microsoft.com/office/drawing/2014/main" id="{80A00E5B-E740-4E59-A90B-7535FFABCFD9}"/>
              </a:ext>
            </a:extLst>
          </p:cNvPr>
          <p:cNvSpPr txBox="1"/>
          <p:nvPr/>
        </p:nvSpPr>
        <p:spPr>
          <a:xfrm>
            <a:off x="2150901" y="6457890"/>
            <a:ext cx="4052908" cy="400110"/>
          </a:xfrm>
          <a:prstGeom prst="rect">
            <a:avLst/>
          </a:prstGeom>
          <a:noFill/>
        </p:spPr>
        <p:txBody>
          <a:bodyPr wrap="square" rtlCol="0">
            <a:spAutoFit/>
          </a:bodyPr>
          <a:lstStyle/>
          <a:p>
            <a:pPr algn="r"/>
            <a:r>
              <a:rPr lang="en-US" sz="2000" dirty="0">
                <a:solidFill>
                  <a:schemeClr val="bg1"/>
                </a:solidFill>
                <a:latin typeface="Calibri" panose="020F0502020204030204" pitchFamily="34" charset="0"/>
                <a:cs typeface="Calibri" panose="020F0502020204030204" pitchFamily="34" charset="0"/>
              </a:rPr>
              <a:t>image from tillhecomes.org</a:t>
            </a:r>
          </a:p>
        </p:txBody>
      </p:sp>
    </p:spTree>
    <p:extLst>
      <p:ext uri="{BB962C8B-B14F-4D97-AF65-F5344CB8AC3E}">
        <p14:creationId xmlns:p14="http://schemas.microsoft.com/office/powerpoint/2010/main" val="331494591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2"/>
          <p:cNvSpPr txBox="1">
            <a:spLocks noChangeArrowheads="1"/>
          </p:cNvSpPr>
          <p:nvPr/>
        </p:nvSpPr>
        <p:spPr bwMode="auto">
          <a:xfrm>
            <a:off x="0" y="1958142"/>
            <a:ext cx="9114408" cy="1754326"/>
          </a:xfrm>
          <a:prstGeom prst="rect">
            <a:avLst/>
          </a:prstGeom>
          <a:noFill/>
          <a:ln w="9525">
            <a:noFill/>
            <a:miter lim="800000"/>
            <a:headEnd/>
            <a:tailEnd/>
          </a:ln>
        </p:spPr>
        <p:txBody>
          <a:bodyPr wrap="square">
            <a:spAutoFit/>
          </a:bodyPr>
          <a:lstStyle/>
          <a:p>
            <a:pPr algn="r"/>
            <a:r>
              <a:rPr lang="el-GR" sz="3600" b="1" dirty="0">
                <a:solidFill>
                  <a:srgbClr val="FFFF00"/>
                </a:solidFill>
                <a:latin typeface="Times New Roman" pitchFamily="18" charset="0"/>
                <a:cs typeface="Times New Roman" pitchFamily="18" charset="0"/>
              </a:rPr>
              <a:t>παροξυσμός</a:t>
            </a:r>
            <a:r>
              <a:rPr lang="en-US" sz="3600" b="1" dirty="0">
                <a:solidFill>
                  <a:schemeClr val="bg1"/>
                </a:solidFill>
              </a:rPr>
              <a:t> </a:t>
            </a:r>
          </a:p>
          <a:p>
            <a:pPr algn="r"/>
            <a:r>
              <a:rPr lang="en-US" sz="3600" dirty="0">
                <a:solidFill>
                  <a:schemeClr val="bg1"/>
                </a:solidFill>
                <a:latin typeface="Calibri" panose="020F0502020204030204" pitchFamily="34" charset="0"/>
                <a:cs typeface="Calibri" panose="020F0502020204030204" pitchFamily="34" charset="0"/>
              </a:rPr>
              <a:t>[</a:t>
            </a:r>
            <a:r>
              <a:rPr lang="en-US" sz="3600" dirty="0" err="1">
                <a:solidFill>
                  <a:schemeClr val="bg1"/>
                </a:solidFill>
                <a:latin typeface="Calibri" panose="020F0502020204030204" pitchFamily="34" charset="0"/>
                <a:cs typeface="Calibri" panose="020F0502020204030204" pitchFamily="34" charset="0"/>
              </a:rPr>
              <a:t>pah</a:t>
            </a:r>
            <a:r>
              <a:rPr lang="en-US" sz="3600" dirty="0">
                <a:solidFill>
                  <a:schemeClr val="bg1"/>
                </a:solidFill>
                <a:latin typeface="Calibri" panose="020F0502020204030204" pitchFamily="34" charset="0"/>
                <a:cs typeface="Calibri" panose="020F0502020204030204" pitchFamily="34" charset="0"/>
              </a:rPr>
              <a:t>-rah-</a:t>
            </a:r>
            <a:r>
              <a:rPr lang="en-US" sz="3600" dirty="0" err="1">
                <a:solidFill>
                  <a:schemeClr val="bg1"/>
                </a:solidFill>
                <a:latin typeface="Calibri" panose="020F0502020204030204" pitchFamily="34" charset="0"/>
                <a:cs typeface="Calibri" panose="020F0502020204030204" pitchFamily="34" charset="0"/>
              </a:rPr>
              <a:t>ksoos</a:t>
            </a:r>
            <a:r>
              <a:rPr lang="en-US" sz="3600" dirty="0">
                <a:solidFill>
                  <a:schemeClr val="bg1"/>
                </a:solidFill>
                <a:latin typeface="Calibri" panose="020F0502020204030204" pitchFamily="34" charset="0"/>
                <a:cs typeface="Calibri" panose="020F0502020204030204" pitchFamily="34" charset="0"/>
              </a:rPr>
              <a:t>-MAHS] </a:t>
            </a:r>
          </a:p>
          <a:p>
            <a:pPr algn="r"/>
            <a:r>
              <a:rPr lang="en-US" sz="3600" b="1" dirty="0">
                <a:solidFill>
                  <a:schemeClr val="bg1"/>
                </a:solidFill>
                <a:latin typeface="Calibri" panose="020F0502020204030204" pitchFamily="34" charset="0"/>
                <a:cs typeface="Calibri" panose="020F0502020204030204" pitchFamily="34" charset="0"/>
              </a:rPr>
              <a:t>a </a:t>
            </a:r>
            <a:r>
              <a:rPr lang="en-US" sz="3600" b="1" i="1" dirty="0">
                <a:solidFill>
                  <a:srgbClr val="FFFF00"/>
                </a:solidFill>
                <a:latin typeface="Calibri" panose="020F0502020204030204" pitchFamily="34" charset="0"/>
                <a:cs typeface="Calibri" panose="020F0502020204030204" pitchFamily="34" charset="0"/>
              </a:rPr>
              <a:t>provocation</a:t>
            </a:r>
            <a:r>
              <a:rPr lang="en-US" sz="3600" i="1" dirty="0">
                <a:solidFill>
                  <a:srgbClr val="04FC1C"/>
                </a:solidFill>
                <a:latin typeface="Calibri" panose="020F0502020204030204" pitchFamily="34" charset="0"/>
                <a:cs typeface="Calibri" panose="020F0502020204030204" pitchFamily="34" charset="0"/>
              </a:rPr>
              <a:t> </a:t>
            </a:r>
          </a:p>
        </p:txBody>
      </p:sp>
      <p:cxnSp>
        <p:nvCxnSpPr>
          <p:cNvPr id="7" name="Straight Arrow Connector 6"/>
          <p:cNvCxnSpPr>
            <a:cxnSpLocks/>
          </p:cNvCxnSpPr>
          <p:nvPr/>
        </p:nvCxnSpPr>
        <p:spPr>
          <a:xfrm>
            <a:off x="5867402" y="1242134"/>
            <a:ext cx="761998" cy="891466"/>
          </a:xfrm>
          <a:prstGeom prst="straightConnector1">
            <a:avLst/>
          </a:prstGeom>
          <a:ln w="50800">
            <a:solidFill>
              <a:srgbClr val="FFFF00"/>
            </a:solidFill>
            <a:tailEnd type="triangle" w="med" len="lg"/>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F7BD9A20-5A26-44CB-8DBE-03FCCE380A3D}"/>
              </a:ext>
            </a:extLst>
          </p:cNvPr>
          <p:cNvSpPr txBox="1">
            <a:spLocks noChangeArrowheads="1"/>
          </p:cNvSpPr>
          <p:nvPr/>
        </p:nvSpPr>
        <p:spPr bwMode="auto">
          <a:xfrm>
            <a:off x="0" y="0"/>
            <a:ext cx="9144000" cy="1754326"/>
          </a:xfrm>
          <a:prstGeom prst="rect">
            <a:avLst/>
          </a:prstGeom>
          <a:noFill/>
          <a:ln w="9525">
            <a:noFill/>
            <a:miter lim="800000"/>
            <a:headEnd/>
            <a:tailEnd/>
          </a:ln>
        </p:spPr>
        <p:txBody>
          <a:bodyPr wrap="square">
            <a:spAutoFit/>
          </a:bodyPr>
          <a:lstStyle/>
          <a:p>
            <a:pPr>
              <a:spcBef>
                <a:spcPct val="50000"/>
              </a:spcBef>
            </a:pPr>
            <a:r>
              <a:rPr lang="en-US" sz="3600" dirty="0">
                <a:solidFill>
                  <a:schemeClr val="bg1"/>
                </a:solidFill>
                <a:latin typeface="Calibri" panose="020F0502020204030204" pitchFamily="34" charset="0"/>
                <a:cs typeface="Calibri" panose="020F0502020204030204" pitchFamily="34" charset="0"/>
              </a:rPr>
              <a:t>Hebrews 10.24 ESV </a:t>
            </a:r>
          </a:p>
          <a:p>
            <a:pPr>
              <a:spcBef>
                <a:spcPts val="0"/>
              </a:spcBef>
            </a:pPr>
            <a:r>
              <a:rPr lang="en-US" sz="3600" dirty="0">
                <a:solidFill>
                  <a:schemeClr val="bg1"/>
                </a:solidFill>
                <a:latin typeface="Calibri" panose="020F0502020204030204" pitchFamily="34" charset="0"/>
                <a:cs typeface="Calibri" panose="020F0502020204030204" pitchFamily="34" charset="0"/>
              </a:rPr>
              <a:t>And let us consider how to </a:t>
            </a:r>
            <a:r>
              <a:rPr lang="en-US" sz="3600" b="1" u="sng" dirty="0">
                <a:solidFill>
                  <a:srgbClr val="FFFF00"/>
                </a:solidFill>
                <a:latin typeface="Calibri" panose="020F0502020204030204" pitchFamily="34" charset="0"/>
                <a:cs typeface="Calibri" panose="020F0502020204030204" pitchFamily="34" charset="0"/>
              </a:rPr>
              <a:t>stir up</a:t>
            </a:r>
            <a:r>
              <a:rPr lang="en-US" sz="3600" b="1" dirty="0">
                <a:solidFill>
                  <a:srgbClr val="FFFF00"/>
                </a:solidFill>
                <a:latin typeface="Calibri" panose="020F0502020204030204" pitchFamily="34" charset="0"/>
                <a:cs typeface="Calibri" panose="020F0502020204030204" pitchFamily="34" charset="0"/>
              </a:rPr>
              <a:t> </a:t>
            </a:r>
            <a:r>
              <a:rPr lang="en-US" sz="3600" dirty="0">
                <a:solidFill>
                  <a:schemeClr val="bg1"/>
                </a:solidFill>
                <a:latin typeface="Calibri" panose="020F0502020204030204" pitchFamily="34" charset="0"/>
                <a:cs typeface="Calibri" panose="020F0502020204030204" pitchFamily="34" charset="0"/>
              </a:rPr>
              <a:t>one another to love and good works…</a:t>
            </a:r>
          </a:p>
        </p:txBody>
      </p:sp>
      <p:pic>
        <p:nvPicPr>
          <p:cNvPr id="3" name="Picture 2">
            <a:extLst>
              <a:ext uri="{FF2B5EF4-FFF2-40B4-BE49-F238E27FC236}">
                <a16:creationId xmlns:a16="http://schemas.microsoft.com/office/drawing/2014/main" id="{F8C0E66B-90B5-4ACC-A4A4-8F8E3956D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46164"/>
            <a:ext cx="6324600" cy="3624413"/>
          </a:xfrm>
          <a:prstGeom prst="rect">
            <a:avLst/>
          </a:prstGeom>
        </p:spPr>
      </p:pic>
      <p:sp>
        <p:nvSpPr>
          <p:cNvPr id="8" name="TextBox 7">
            <a:extLst>
              <a:ext uri="{FF2B5EF4-FFF2-40B4-BE49-F238E27FC236}">
                <a16:creationId xmlns:a16="http://schemas.microsoft.com/office/drawing/2014/main" id="{4F86CD45-FAED-4D3B-B109-C6C8778A3E1B}"/>
              </a:ext>
            </a:extLst>
          </p:cNvPr>
          <p:cNvSpPr txBox="1"/>
          <p:nvPr/>
        </p:nvSpPr>
        <p:spPr>
          <a:xfrm>
            <a:off x="6312763" y="6211669"/>
            <a:ext cx="2637408" cy="707886"/>
          </a:xfrm>
          <a:prstGeom prst="rect">
            <a:avLst/>
          </a:prstGeom>
          <a:noFill/>
        </p:spPr>
        <p:txBody>
          <a:bodyPr wrap="square" rtlCol="0">
            <a:spAutoFit/>
          </a:bodyPr>
          <a:lstStyle/>
          <a:p>
            <a:r>
              <a:rPr lang="en-US" sz="2000" dirty="0">
                <a:solidFill>
                  <a:schemeClr val="bg1"/>
                </a:solidFill>
                <a:latin typeface="Calibri" panose="020F0502020204030204" pitchFamily="34" charset="0"/>
                <a:cs typeface="Calibri" panose="020F0502020204030204" pitchFamily="34" charset="0"/>
              </a:rPr>
              <a:t>image from anythingaboutkids.com</a:t>
            </a:r>
          </a:p>
        </p:txBody>
      </p:sp>
    </p:spTree>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2444</TotalTime>
  <Words>1061</Words>
  <Application>Microsoft Office PowerPoint</Application>
  <PresentationFormat>On-screen Show (4:3)</PresentationFormat>
  <Paragraphs>137</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Wingdings</vt:lpstr>
      <vt:lpstr>Calibri</vt:lpstr>
      <vt:lpstr>Times New Roman</vt:lpstr>
      <vt:lpstr>Wingdings 2</vt: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 Groben</dc:creator>
  <cp:lastModifiedBy>William Groben</cp:lastModifiedBy>
  <cp:revision>101</cp:revision>
  <dcterms:created xsi:type="dcterms:W3CDTF">2006-10-19T23:47:19Z</dcterms:created>
  <dcterms:modified xsi:type="dcterms:W3CDTF">2017-12-14T15:01:33Z</dcterms:modified>
</cp:coreProperties>
</file>